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0"/>
  </p:handoutMasterIdLst>
  <p:sldIdLst>
    <p:sldId id="257" r:id="rId2"/>
    <p:sldId id="283" r:id="rId3"/>
    <p:sldId id="271" r:id="rId4"/>
    <p:sldId id="273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76" r:id="rId14"/>
    <p:sldId id="268" r:id="rId15"/>
    <p:sldId id="269" r:id="rId16"/>
    <p:sldId id="278" r:id="rId17"/>
    <p:sldId id="282" r:id="rId18"/>
    <p:sldId id="270" r:id="rId19"/>
  </p:sldIdLst>
  <p:sldSz cx="9144000" cy="6858000" type="screen4x3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9813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7853C-536D-4A76-A0AE-DD22124D55A5}" styleName="テーマ スタイル 1 - アクセント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7" autoAdjust="0"/>
    <p:restoredTop sz="94296" autoAdjust="0"/>
  </p:normalViewPr>
  <p:slideViewPr>
    <p:cSldViewPr>
      <p:cViewPr>
        <p:scale>
          <a:sx n="100" d="100"/>
          <a:sy n="100" d="100"/>
        </p:scale>
        <p:origin x="-72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A3243BFC-FD00-42BA-A49F-F0413D6722B9}" type="datetimeFigureOut">
              <a:rPr lang="ja-JP" altLang="en-US"/>
              <a:pPr>
                <a:defRPr/>
              </a:pPr>
              <a:t>2011/4/9</a:t>
            </a:fld>
            <a:endParaRPr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99E8BDB5-4F0C-4512-BD86-E42514250780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A17E1C-F2AB-4F8F-9C65-CC4C416C60B6}" type="datetimeFigureOut">
              <a:rPr lang="ja-JP" altLang="en-US"/>
              <a:pPr>
                <a:defRPr/>
              </a:pPr>
              <a:t>2011/4/9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A6A0E-B7B8-4458-A6B5-435DAA969FFC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575AFF-B069-4482-B298-9A29E3772E9B}" type="datetimeFigureOut">
              <a:rPr lang="ja-JP" altLang="en-US"/>
              <a:pPr>
                <a:defRPr/>
              </a:pPr>
              <a:t>2011/4/9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D019E0-E31B-45FB-8987-708CCC982508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5B7A7-3E54-4779-AFDB-C57C57AF3C27}" type="datetimeFigureOut">
              <a:rPr lang="ja-JP" altLang="en-US"/>
              <a:pPr>
                <a:defRPr/>
              </a:pPr>
              <a:t>2011/4/9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DA31D9-0005-4759-AEA8-5C4D428C6B0A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3E10E6-0866-41DB-BC68-7F17B49EB717}" type="datetimeFigureOut">
              <a:rPr lang="ja-JP" altLang="en-US"/>
              <a:pPr>
                <a:defRPr/>
              </a:pPr>
              <a:t>2011/4/9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C32B2-543E-4943-BA6F-732EF551D365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1463F-53AE-4B99-A98C-9B064DD66183}" type="datetimeFigureOut">
              <a:rPr lang="ja-JP" altLang="en-US"/>
              <a:pPr>
                <a:defRPr/>
              </a:pPr>
              <a:t>2011/4/9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A3185-8328-419F-AA96-A5B6E4855A02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70DDA-DF08-4466-8E93-3D67409A83DE}" type="datetimeFigureOut">
              <a:rPr lang="ja-JP" altLang="en-US"/>
              <a:pPr>
                <a:defRPr/>
              </a:pPr>
              <a:t>2011/4/9</a:t>
            </a:fld>
            <a:endParaRPr lang="ja-JP" altLang="en-US" dirty="0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ED3577-446E-4F74-865F-F51B29DA4075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C2D95B-EA08-4C8B-BB48-E2D7073CC30A}" type="datetimeFigureOut">
              <a:rPr lang="ja-JP" altLang="en-US"/>
              <a:pPr>
                <a:defRPr/>
              </a:pPr>
              <a:t>2011/4/9</a:t>
            </a:fld>
            <a:endParaRPr lang="ja-JP" altLang="en-US" dirty="0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C25F64-0326-41A2-9AAB-A808AC3317DF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E02CC7-68B5-45BE-A681-8F46C3E94FC1}" type="datetimeFigureOut">
              <a:rPr lang="ja-JP" altLang="en-US"/>
              <a:pPr>
                <a:defRPr/>
              </a:pPr>
              <a:t>2011/4/9</a:t>
            </a:fld>
            <a:endParaRPr lang="ja-JP" altLang="en-US" dirty="0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8343F-AEEA-43DF-A8BC-A7A81BD3C409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9C757-DF35-4C76-8F7B-4DC5A4897EE3}" type="datetimeFigureOut">
              <a:rPr lang="ja-JP" altLang="en-US"/>
              <a:pPr>
                <a:defRPr/>
              </a:pPr>
              <a:t>2011/4/9</a:t>
            </a:fld>
            <a:endParaRPr lang="ja-JP" altLang="en-US" dirty="0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99B492-907B-4B7F-984A-DE2C9626DE99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74CD69-B051-4373-A2A4-E911D485DEBE}" type="datetimeFigureOut">
              <a:rPr lang="ja-JP" altLang="en-US"/>
              <a:pPr>
                <a:defRPr/>
              </a:pPr>
              <a:t>2011/4/9</a:t>
            </a:fld>
            <a:endParaRPr lang="ja-JP" altLang="en-US" dirty="0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F75CC3-BF18-4265-9150-153B11FD8AD4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D6335F-E272-4C4F-A005-EB26B1B03D7F}" type="datetimeFigureOut">
              <a:rPr lang="ja-JP" altLang="en-US"/>
              <a:pPr>
                <a:defRPr/>
              </a:pPr>
              <a:t>2011/4/9</a:t>
            </a:fld>
            <a:endParaRPr lang="ja-JP" altLang="en-US" dirty="0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4692F-BCC2-4D95-B36B-53B165622146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4EB4268-9D10-44CA-85CA-669D19859F00}" type="datetimeFigureOut">
              <a:rPr lang="ja-JP" altLang="en-US"/>
              <a:pPr>
                <a:defRPr/>
              </a:pPr>
              <a:t>2011/4/9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F1DA749-268D-48D9-89F7-0AE04014FC0E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1.bbiq.jp/zzzfelis/" TargetMode="External"/><Relationship Id="rId3" Type="http://schemas.openxmlformats.org/officeDocument/2006/relationships/hyperlink" Target="http://autodock.scripps.edu/resources/raccoon" TargetMode="External"/><Relationship Id="rId7" Type="http://schemas.openxmlformats.org/officeDocument/2006/relationships/hyperlink" Target="http://www.cygwin.com/" TargetMode="External"/><Relationship Id="rId12" Type="http://schemas.openxmlformats.org/officeDocument/2006/relationships/slide" Target="slide2.xml"/><Relationship Id="rId2" Type="http://schemas.openxmlformats.org/officeDocument/2006/relationships/hyperlink" Target="http://zinc.docking.org/choose.s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vim.org/" TargetMode="External"/><Relationship Id="rId11" Type="http://schemas.openxmlformats.org/officeDocument/2006/relationships/hyperlink" Target="http://www.ebi.ac.uk/pdbsum/" TargetMode="External"/><Relationship Id="rId5" Type="http://schemas.openxmlformats.org/officeDocument/2006/relationships/hyperlink" Target="http://vina.scripps.edu/" TargetMode="External"/><Relationship Id="rId10" Type="http://schemas.openxmlformats.org/officeDocument/2006/relationships/hyperlink" Target="http://www.rcsb.org/pdb/home/home.do;jsessionid=7176EBC653582CAD01B805746B4A410C" TargetMode="External"/><Relationship Id="rId4" Type="http://schemas.openxmlformats.org/officeDocument/2006/relationships/hyperlink" Target="http://autodock.scripps.edu/" TargetMode="External"/><Relationship Id="rId9" Type="http://schemas.openxmlformats.org/officeDocument/2006/relationships/hyperlink" Target="http://www.acdlabs.com/download/chemsk.html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3" Type="http://schemas.openxmlformats.org/officeDocument/2006/relationships/slide" Target="slide4.xml"/><Relationship Id="rId7" Type="http://schemas.openxmlformats.org/officeDocument/2006/relationships/slide" Target="slide11.xml"/><Relationship Id="rId12" Type="http://schemas.openxmlformats.org/officeDocument/2006/relationships/slide" Target="slide2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11" Type="http://schemas.openxmlformats.org/officeDocument/2006/relationships/slide" Target="slide18.xml"/><Relationship Id="rId5" Type="http://schemas.openxmlformats.org/officeDocument/2006/relationships/slide" Target="slide7.xml"/><Relationship Id="rId10" Type="http://schemas.openxmlformats.org/officeDocument/2006/relationships/slide" Target="slide17.xml"/><Relationship Id="rId4" Type="http://schemas.openxmlformats.org/officeDocument/2006/relationships/slide" Target="slide5.xml"/><Relationship Id="rId9" Type="http://schemas.openxmlformats.org/officeDocument/2006/relationships/slide" Target="slide1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1.bbiq.jp/zzzfelis/" TargetMode="External"/><Relationship Id="rId3" Type="http://schemas.openxmlformats.org/officeDocument/2006/relationships/hyperlink" Target="http://autodock.scripps.edu/" TargetMode="External"/><Relationship Id="rId7" Type="http://schemas.openxmlformats.org/officeDocument/2006/relationships/hyperlink" Target="http://www.acdlabs.com/download/chemsk.html" TargetMode="External"/><Relationship Id="rId12" Type="http://schemas.openxmlformats.org/officeDocument/2006/relationships/slide" Target="slide2.xml"/><Relationship Id="rId2" Type="http://schemas.openxmlformats.org/officeDocument/2006/relationships/hyperlink" Target="http://autodock.scripps.edu/resources/raccoon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cygwin.com/" TargetMode="External"/><Relationship Id="rId11" Type="http://schemas.openxmlformats.org/officeDocument/2006/relationships/hyperlink" Target="http://www.ebi.ac.uk/pdbsum/" TargetMode="External"/><Relationship Id="rId5" Type="http://schemas.openxmlformats.org/officeDocument/2006/relationships/hyperlink" Target="http://www.vim.org/" TargetMode="External"/><Relationship Id="rId10" Type="http://schemas.openxmlformats.org/officeDocument/2006/relationships/hyperlink" Target="http://www.rcsb.org/pdb/home/home.do;jsessionid=7176EBC653582CAD01B805746B4A410C" TargetMode="External"/><Relationship Id="rId4" Type="http://schemas.openxmlformats.org/officeDocument/2006/relationships/hyperlink" Target="http://vina.scripps.edu/" TargetMode="External"/><Relationship Id="rId9" Type="http://schemas.openxmlformats.org/officeDocument/2006/relationships/hyperlink" Target="http://zinc.docking.org/choose.shtml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テキスト ボックス 1"/>
          <p:cNvSpPr txBox="1">
            <a:spLocks noChangeArrowheads="1"/>
          </p:cNvSpPr>
          <p:nvPr/>
        </p:nvSpPr>
        <p:spPr bwMode="auto">
          <a:xfrm>
            <a:off x="611188" y="476250"/>
            <a:ext cx="799306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defRPr/>
            </a:pPr>
            <a:endParaRPr lang="en-US" altLang="ja-JP" sz="5400" b="1" i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marL="342900" indent="-342900" algn="ctr">
              <a:defRPr/>
            </a:pPr>
            <a:r>
              <a:rPr lang="ja-JP" altLang="en-US" sz="4000">
                <a:latin typeface="Calibri" pitchFamily="34" charset="0"/>
              </a:rPr>
              <a:t>ー</a:t>
            </a:r>
            <a:r>
              <a:rPr lang="en-US" altLang="ja-JP" sz="4000">
                <a:latin typeface="Calibri" pitchFamily="34" charset="0"/>
              </a:rPr>
              <a:t>Steps</a:t>
            </a:r>
            <a:r>
              <a:rPr lang="ja-JP" altLang="en-US" sz="4000">
                <a:latin typeface="Calibri" pitchFamily="34" charset="0"/>
              </a:rPr>
              <a:t>ー</a:t>
            </a:r>
          </a:p>
          <a:p>
            <a:pPr marL="342900" indent="-342900">
              <a:buFontTx/>
              <a:buAutoNum type="arabicParenR"/>
              <a:defRPr/>
            </a:pPr>
            <a:r>
              <a:rPr lang="en-US" altLang="ja-JP" sz="4000">
                <a:latin typeface="Calibri" pitchFamily="34" charset="0"/>
              </a:rPr>
              <a:t> Execute the slide show.</a:t>
            </a:r>
          </a:p>
          <a:p>
            <a:pPr marL="342900" indent="-342900">
              <a:buFontTx/>
              <a:buAutoNum type="arabicParenR"/>
              <a:defRPr/>
            </a:pPr>
            <a:r>
              <a:rPr lang="en-US" altLang="ja-JP" sz="4000">
                <a:latin typeface="Calibri" pitchFamily="34" charset="0"/>
              </a:rPr>
              <a:t> Proceed to</a:t>
            </a:r>
            <a:r>
              <a:rPr lang="ja-JP" altLang="en-US" sz="4000">
                <a:latin typeface="Calibri" pitchFamily="34" charset="0"/>
              </a:rPr>
              <a:t>　</a:t>
            </a:r>
            <a:r>
              <a:rPr lang="en-US" altLang="ja-JP" sz="4000">
                <a:latin typeface="Calibri" pitchFamily="34" charset="0"/>
              </a:rPr>
              <a:t>the next slide show by clicking the arrow key in your computer or the arrow at the right botom of the slide when applicable. </a:t>
            </a:r>
          </a:p>
        </p:txBody>
      </p:sp>
      <p:sp>
        <p:nvSpPr>
          <p:cNvPr id="14338" name="AutoShape 3"/>
          <p:cNvSpPr>
            <a:spLocks noChangeArrowheads="1"/>
          </p:cNvSpPr>
          <p:nvPr/>
        </p:nvSpPr>
        <p:spPr bwMode="auto">
          <a:xfrm>
            <a:off x="900113" y="404813"/>
            <a:ext cx="6480175" cy="800100"/>
          </a:xfrm>
          <a:prstGeom prst="flowChartPunchedTap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sz="3200" b="1" i="1">
                <a:solidFill>
                  <a:srgbClr val="FFFF00"/>
                </a:solidFill>
              </a:rPr>
              <a:t>VSDV Manual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6750" y="304800"/>
            <a:ext cx="78105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円/楕円 2"/>
          <p:cNvSpPr/>
          <p:nvPr/>
        </p:nvSpPr>
        <p:spPr>
          <a:xfrm>
            <a:off x="1331913" y="4724400"/>
            <a:ext cx="576262" cy="2174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5" name="角丸四角形吹き出し 4"/>
          <p:cNvSpPr/>
          <p:nvPr/>
        </p:nvSpPr>
        <p:spPr>
          <a:xfrm>
            <a:off x="2124075" y="2924175"/>
            <a:ext cx="1943100" cy="504825"/>
          </a:xfrm>
          <a:prstGeom prst="wedgeRoundRectCallout">
            <a:avLst>
              <a:gd name="adj1" fmla="val -66395"/>
              <a:gd name="adj2" fmla="val 315716"/>
              <a:gd name="adj3" fmla="val 16667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ja-JP" sz="140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Identify the ligand.</a:t>
            </a:r>
            <a:endParaRPr lang="ja-JP" altLang="en-US" sz="1400">
              <a:solidFill>
                <a:schemeClr val="tx1"/>
              </a:solidFill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6" name="U ターン矢印 5">
            <a:hlinkClick r:id="rId3" action="ppaction://hlinksldjump"/>
          </p:cNvPr>
          <p:cNvSpPr/>
          <p:nvPr/>
        </p:nvSpPr>
        <p:spPr>
          <a:xfrm>
            <a:off x="8244408" y="6165304"/>
            <a:ext cx="504056" cy="360040"/>
          </a:xfrm>
          <a:prstGeom prst="uturnArrow">
            <a:avLst/>
          </a:prstGeom>
          <a:solidFill>
            <a:schemeClr val="tx2"/>
          </a:solidFill>
          <a:scene3d>
            <a:camera prst="orthographicFront">
              <a:rot lat="1080000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1036638"/>
            <a:ext cx="6264275" cy="559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テキスト ボックス 2"/>
          <p:cNvSpPr txBox="1">
            <a:spLocks noChangeArrowheads="1"/>
          </p:cNvSpPr>
          <p:nvPr/>
        </p:nvSpPr>
        <p:spPr bwMode="auto">
          <a:xfrm>
            <a:off x="468313" y="333375"/>
            <a:ext cx="80645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800">
                <a:latin typeface="ＭＳ Ｐ明朝" pitchFamily="18" charset="-128"/>
                <a:ea typeface="ＭＳ Ｐ明朝" pitchFamily="18" charset="-128"/>
              </a:rPr>
              <a:t>Creation of ligand and protein files by Vim</a:t>
            </a:r>
            <a:endParaRPr lang="ja-JP" altLang="en-US" sz="2800"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4" name="角丸四角形吹き出し 3"/>
          <p:cNvSpPr/>
          <p:nvPr/>
        </p:nvSpPr>
        <p:spPr>
          <a:xfrm>
            <a:off x="5148263" y="1628775"/>
            <a:ext cx="1584325" cy="1008063"/>
          </a:xfrm>
          <a:prstGeom prst="wedgeRoundRectCallout">
            <a:avLst>
              <a:gd name="adj1" fmla="val -29852"/>
              <a:gd name="adj2" fmla="val 44548"/>
              <a:gd name="adj3" fmla="val 16667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ja-JP" altLang="en-US">
                <a:solidFill>
                  <a:schemeClr val="tx1"/>
                </a:solidFill>
              </a:rPr>
              <a:t>①</a:t>
            </a:r>
            <a:r>
              <a:rPr lang="en-US" altLang="ja-JP">
                <a:solidFill>
                  <a:schemeClr val="tx1"/>
                </a:solidFill>
              </a:rPr>
              <a:t>Delete water molecules.  </a:t>
            </a: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5" name="角丸四角形吹き出し 4"/>
          <p:cNvSpPr/>
          <p:nvPr/>
        </p:nvSpPr>
        <p:spPr>
          <a:xfrm>
            <a:off x="5292725" y="4652963"/>
            <a:ext cx="2159000" cy="1223962"/>
          </a:xfrm>
          <a:prstGeom prst="wedgeRoundRectCallout">
            <a:avLst>
              <a:gd name="adj1" fmla="val -205660"/>
              <a:gd name="adj2" fmla="val -64608"/>
              <a:gd name="adj3" fmla="val 16667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ja-JP" altLang="en-US">
                <a:solidFill>
                  <a:schemeClr val="tx1"/>
                </a:solidFill>
              </a:rPr>
              <a:t>②</a:t>
            </a:r>
            <a:r>
              <a:rPr lang="en-US" altLang="ja-JP">
                <a:solidFill>
                  <a:schemeClr val="tx1"/>
                </a:solidFill>
              </a:rPr>
              <a:t>Cut and save the ligand file and the protein file separately.</a:t>
            </a: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6" name="U ターン矢印 5">
            <a:hlinkClick r:id="rId3" action="ppaction://hlinksldjump"/>
          </p:cNvPr>
          <p:cNvSpPr/>
          <p:nvPr/>
        </p:nvSpPr>
        <p:spPr>
          <a:xfrm>
            <a:off x="8244408" y="6165304"/>
            <a:ext cx="504056" cy="360040"/>
          </a:xfrm>
          <a:prstGeom prst="uturnArrow">
            <a:avLst/>
          </a:prstGeom>
          <a:solidFill>
            <a:schemeClr val="tx2"/>
          </a:solidFill>
          <a:scene3d>
            <a:camera prst="orthographicFront">
              <a:rot lat="1080000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1052513"/>
            <a:ext cx="6889750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92275" y="1844675"/>
            <a:ext cx="3582988" cy="213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テキスト ボックス 3"/>
          <p:cNvSpPr txBox="1">
            <a:spLocks noChangeArrowheads="1"/>
          </p:cNvSpPr>
          <p:nvPr/>
        </p:nvSpPr>
        <p:spPr bwMode="auto">
          <a:xfrm>
            <a:off x="395288" y="260350"/>
            <a:ext cx="66246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800">
                <a:latin typeface="ＭＳ Ｐ明朝" pitchFamily="18" charset="-128"/>
                <a:ea typeface="ＭＳ Ｐ明朝" pitchFamily="18" charset="-128"/>
              </a:rPr>
              <a:t>Auto Dock Tools operation</a:t>
            </a:r>
            <a:endParaRPr lang="ja-JP" altLang="en-US" sz="2800"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6" name="角丸四角形吹き出し 5"/>
          <p:cNvSpPr/>
          <p:nvPr/>
        </p:nvSpPr>
        <p:spPr>
          <a:xfrm>
            <a:off x="468313" y="4149725"/>
            <a:ext cx="1943100" cy="503238"/>
          </a:xfrm>
          <a:prstGeom prst="wedgeRoundRectCallout">
            <a:avLst>
              <a:gd name="adj1" fmla="val 2683"/>
              <a:gd name="adj2" fmla="val 347841"/>
              <a:gd name="adj3" fmla="val 16667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ja-JP" sz="140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Right click here and open the protein file. </a:t>
            </a:r>
            <a:endParaRPr lang="ja-JP" altLang="en-US" sz="1400">
              <a:solidFill>
                <a:schemeClr val="tx1"/>
              </a:solidFill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7" name="U ターン矢印 6">
            <a:hlinkClick r:id="rId4" action="ppaction://hlinksldjump"/>
          </p:cNvPr>
          <p:cNvSpPr/>
          <p:nvPr/>
        </p:nvSpPr>
        <p:spPr>
          <a:xfrm>
            <a:off x="8244408" y="6165304"/>
            <a:ext cx="504056" cy="360040"/>
          </a:xfrm>
          <a:prstGeom prst="uturnArrow">
            <a:avLst/>
          </a:prstGeom>
          <a:solidFill>
            <a:schemeClr val="tx2"/>
          </a:solidFill>
          <a:scene3d>
            <a:camera prst="orthographicFront">
              <a:rot lat="1080000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8" y="36513"/>
            <a:ext cx="8980487" cy="674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角丸四角形吹き出し 3"/>
          <p:cNvSpPr/>
          <p:nvPr/>
        </p:nvSpPr>
        <p:spPr>
          <a:xfrm>
            <a:off x="323850" y="4724400"/>
            <a:ext cx="2519363" cy="1225550"/>
          </a:xfrm>
          <a:prstGeom prst="wedgeRoundRectCallout">
            <a:avLst>
              <a:gd name="adj1" fmla="val -40285"/>
              <a:gd name="adj2" fmla="val -410197"/>
              <a:gd name="adj3" fmla="val 16667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ja-JP" altLang="en-US" sz="140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①</a:t>
            </a:r>
            <a:r>
              <a:rPr lang="en-US" altLang="ja-JP" sz="140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Edit </a:t>
            </a:r>
            <a:r>
              <a:rPr lang="ja-JP" altLang="en-US" sz="140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→ </a:t>
            </a:r>
            <a:r>
              <a:rPr lang="en-US" altLang="ja-JP" sz="140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Hydrogene </a:t>
            </a:r>
            <a:r>
              <a:rPr lang="ja-JP" altLang="en-US" sz="140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→ </a:t>
            </a:r>
            <a:r>
              <a:rPr lang="en-US" altLang="ja-JP" sz="140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Add </a:t>
            </a:r>
            <a:r>
              <a:rPr lang="ja-JP" altLang="en-US" sz="140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→　</a:t>
            </a:r>
            <a:r>
              <a:rPr lang="en-US" altLang="ja-JP" sz="140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Check in as,</a:t>
            </a:r>
          </a:p>
          <a:p>
            <a:pPr algn="ctr"/>
            <a:r>
              <a:rPr lang="en-US" altLang="ja-JP" sz="140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“Add all H</a:t>
            </a:r>
          </a:p>
          <a:p>
            <a:pPr algn="ctr"/>
            <a:r>
              <a:rPr lang="en-US" altLang="ja-JP" sz="140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noBond Order</a:t>
            </a:r>
          </a:p>
          <a:p>
            <a:pPr algn="ctr"/>
            <a:r>
              <a:rPr lang="en-US" altLang="ja-JP" sz="140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Yes(renumber).”</a:t>
            </a:r>
          </a:p>
        </p:txBody>
      </p:sp>
      <p:sp>
        <p:nvSpPr>
          <p:cNvPr id="3" name="角丸四角形吹き出し 2"/>
          <p:cNvSpPr>
            <a:spLocks noChangeArrowheads="1"/>
          </p:cNvSpPr>
          <p:nvPr/>
        </p:nvSpPr>
        <p:spPr bwMode="auto">
          <a:xfrm>
            <a:off x="3276600" y="1052513"/>
            <a:ext cx="2663825" cy="720725"/>
          </a:xfrm>
          <a:prstGeom prst="wedgeRoundRectCallout">
            <a:avLst>
              <a:gd name="adj1" fmla="val -167046"/>
              <a:gd name="adj2" fmla="val -148898"/>
              <a:gd name="adj3" fmla="val 16667"/>
            </a:avLst>
          </a:prstGeom>
          <a:solidFill>
            <a:schemeClr val="bg1"/>
          </a:solidFill>
          <a:ln w="25400" algn="ctr">
            <a:solidFill>
              <a:srgbClr val="7030A0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 dirty="0">
                <a:latin typeface="ＭＳ Ｐ明朝" pitchFamily="18" charset="-128"/>
                <a:ea typeface="ＭＳ Ｐ明朝" pitchFamily="18" charset="-128"/>
              </a:rPr>
              <a:t>②</a:t>
            </a:r>
            <a:r>
              <a:rPr lang="en-US" altLang="ja-JP" sz="1400" dirty="0">
                <a:latin typeface="ＭＳ Ｐ明朝" pitchFamily="18" charset="-128"/>
                <a:ea typeface="ＭＳ Ｐ明朝" pitchFamily="18" charset="-128"/>
              </a:rPr>
              <a:t>File</a:t>
            </a:r>
            <a:r>
              <a:rPr lang="ja-JP" altLang="en-US" sz="1400" dirty="0">
                <a:latin typeface="ＭＳ Ｐ明朝" pitchFamily="18" charset="-128"/>
                <a:ea typeface="ＭＳ Ｐ明朝" pitchFamily="18" charset="-128"/>
              </a:rPr>
              <a:t>→</a:t>
            </a:r>
            <a:r>
              <a:rPr lang="en-US" altLang="ja-JP" sz="1400" dirty="0">
                <a:latin typeface="ＭＳ Ｐ明朝" pitchFamily="18" charset="-128"/>
                <a:ea typeface="ＭＳ Ｐ明朝" pitchFamily="18" charset="-128"/>
              </a:rPr>
              <a:t>Save</a:t>
            </a:r>
            <a:r>
              <a:rPr lang="ja-JP" altLang="en-US" sz="1400" dirty="0">
                <a:latin typeface="ＭＳ Ｐ明朝" pitchFamily="18" charset="-128"/>
                <a:ea typeface="ＭＳ Ｐ明朝" pitchFamily="18" charset="-128"/>
              </a:rPr>
              <a:t>→</a:t>
            </a:r>
            <a:r>
              <a:rPr lang="en-US" altLang="ja-JP" sz="1400" dirty="0">
                <a:latin typeface="ＭＳ Ｐ明朝" pitchFamily="18" charset="-128"/>
                <a:ea typeface="ＭＳ Ｐ明朝" pitchFamily="18" charset="-128"/>
              </a:rPr>
              <a:t>Write</a:t>
            </a:r>
            <a:r>
              <a:rPr lang="ja-JP" altLang="en-US" sz="1400" dirty="0">
                <a:latin typeface="ＭＳ Ｐ明朝" pitchFamily="18" charset="-128"/>
                <a:ea typeface="ＭＳ Ｐ明朝" pitchFamily="18" charset="-128"/>
              </a:rPr>
              <a:t>　</a:t>
            </a:r>
            <a:r>
              <a:rPr lang="en-US" altLang="ja-JP" sz="1400" dirty="0">
                <a:latin typeface="ＭＳ Ｐ明朝" pitchFamily="18" charset="-128"/>
                <a:ea typeface="ＭＳ Ｐ明朝" pitchFamily="18" charset="-128"/>
              </a:rPr>
              <a:t>PDB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 dirty="0">
                <a:latin typeface="ＭＳ Ｐ明朝" pitchFamily="18" charset="-128"/>
                <a:ea typeface="ＭＳ Ｐ明朝" pitchFamily="18" charset="-128"/>
              </a:rPr>
              <a:t>③</a:t>
            </a:r>
            <a:r>
              <a:rPr lang="en-US" altLang="ja-JP" sz="1400" dirty="0">
                <a:latin typeface="ＭＳ Ｐ明朝" pitchFamily="18" charset="-128"/>
                <a:ea typeface="ＭＳ Ｐ明朝" pitchFamily="18" charset="-128"/>
              </a:rPr>
              <a:t>Edit</a:t>
            </a:r>
            <a:r>
              <a:rPr lang="ja-JP" altLang="en-US" sz="1400" dirty="0">
                <a:latin typeface="ＭＳ Ｐ明朝" pitchFamily="18" charset="-128"/>
                <a:ea typeface="ＭＳ Ｐ明朝" pitchFamily="18" charset="-128"/>
              </a:rPr>
              <a:t>→</a:t>
            </a:r>
            <a:r>
              <a:rPr lang="en-US" altLang="ja-JP" sz="1400" dirty="0">
                <a:latin typeface="ＭＳ Ｐ明朝" pitchFamily="18" charset="-128"/>
                <a:ea typeface="ＭＳ Ｐ明朝" pitchFamily="18" charset="-128"/>
              </a:rPr>
              <a:t>Delete</a:t>
            </a:r>
            <a:r>
              <a:rPr lang="ja-JP" altLang="en-US" sz="1400" dirty="0">
                <a:latin typeface="ＭＳ Ｐ明朝" pitchFamily="18" charset="-128"/>
                <a:ea typeface="ＭＳ Ｐ明朝" pitchFamily="18" charset="-128"/>
              </a:rPr>
              <a:t>→</a:t>
            </a:r>
            <a:r>
              <a:rPr lang="en-US" altLang="ja-JP" sz="1400" dirty="0">
                <a:latin typeface="ＭＳ Ｐ明朝" pitchFamily="18" charset="-128"/>
                <a:ea typeface="ＭＳ Ｐ明朝" pitchFamily="18" charset="-128"/>
              </a:rPr>
              <a:t>All Molecules</a:t>
            </a:r>
            <a:endParaRPr lang="ja-JP" altLang="en-US" sz="1400" dirty="0"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5" name="U ターン矢印 4">
            <a:hlinkClick r:id="rId3" action="ppaction://hlinksldjump"/>
          </p:cNvPr>
          <p:cNvSpPr/>
          <p:nvPr/>
        </p:nvSpPr>
        <p:spPr>
          <a:xfrm>
            <a:off x="8244408" y="6165304"/>
            <a:ext cx="504056" cy="360040"/>
          </a:xfrm>
          <a:prstGeom prst="uturnArrow">
            <a:avLst/>
          </a:prstGeom>
          <a:solidFill>
            <a:schemeClr val="tx2"/>
          </a:solidFill>
          <a:scene3d>
            <a:camera prst="orthographicFront">
              <a:rot lat="1080000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8" y="71438"/>
            <a:ext cx="9001125" cy="671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3350" y="2420938"/>
            <a:ext cx="4962525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角丸四角形吹き出し 6"/>
          <p:cNvSpPr>
            <a:spLocks noChangeArrowheads="1"/>
          </p:cNvSpPr>
          <p:nvPr/>
        </p:nvSpPr>
        <p:spPr bwMode="auto">
          <a:xfrm>
            <a:off x="3851275" y="1196975"/>
            <a:ext cx="2736850" cy="576263"/>
          </a:xfrm>
          <a:prstGeom prst="wedgeRoundRectCallout">
            <a:avLst>
              <a:gd name="adj1" fmla="val -119431"/>
              <a:gd name="adj2" fmla="val -97106"/>
              <a:gd name="adj3" fmla="val 16667"/>
            </a:avLst>
          </a:prstGeom>
          <a:solidFill>
            <a:schemeClr val="bg1"/>
          </a:solidFill>
          <a:ln w="25400" algn="ctr">
            <a:solidFill>
              <a:srgbClr val="7030A0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 dirty="0">
                <a:latin typeface="ＭＳ Ｐ明朝" pitchFamily="18" charset="-128"/>
                <a:ea typeface="ＭＳ Ｐ明朝" pitchFamily="18" charset="-128"/>
              </a:rPr>
              <a:t>①</a:t>
            </a:r>
            <a:r>
              <a:rPr lang="en-US" altLang="ja-JP" sz="1400" dirty="0">
                <a:latin typeface="ＭＳ Ｐ明朝" pitchFamily="18" charset="-128"/>
                <a:ea typeface="ＭＳ Ｐ明朝" pitchFamily="18" charset="-128"/>
              </a:rPr>
              <a:t>Grid</a:t>
            </a:r>
            <a:r>
              <a:rPr lang="ja-JP" altLang="en-US" sz="1400" dirty="0">
                <a:latin typeface="ＭＳ Ｐ明朝" pitchFamily="18" charset="-128"/>
                <a:ea typeface="ＭＳ Ｐ明朝" pitchFamily="18" charset="-128"/>
              </a:rPr>
              <a:t>→</a:t>
            </a:r>
            <a:r>
              <a:rPr lang="en-US" altLang="ja-JP" sz="1400" dirty="0">
                <a:latin typeface="ＭＳ Ｐ明朝" pitchFamily="18" charset="-128"/>
                <a:ea typeface="ＭＳ Ｐ明朝" pitchFamily="18" charset="-128"/>
              </a:rPr>
              <a:t>Macromolecule</a:t>
            </a:r>
            <a:r>
              <a:rPr lang="ja-JP" altLang="en-US" sz="1400" dirty="0">
                <a:latin typeface="ＭＳ Ｐ明朝" pitchFamily="18" charset="-128"/>
                <a:ea typeface="ＭＳ Ｐ明朝" pitchFamily="18" charset="-128"/>
              </a:rPr>
              <a:t>→</a:t>
            </a:r>
            <a:r>
              <a:rPr lang="en-US" altLang="ja-JP" sz="1400" dirty="0">
                <a:latin typeface="ＭＳ Ｐ明朝" pitchFamily="18" charset="-128"/>
                <a:ea typeface="ＭＳ Ｐ明朝" pitchFamily="18" charset="-128"/>
              </a:rPr>
              <a:t>Open</a:t>
            </a:r>
          </a:p>
        </p:txBody>
      </p:sp>
      <p:sp>
        <p:nvSpPr>
          <p:cNvPr id="8" name="角丸四角形吹き出し 7"/>
          <p:cNvSpPr>
            <a:spLocks noChangeArrowheads="1"/>
          </p:cNvSpPr>
          <p:nvPr/>
        </p:nvSpPr>
        <p:spPr bwMode="auto">
          <a:xfrm>
            <a:off x="3924300" y="2997200"/>
            <a:ext cx="2376488" cy="719138"/>
          </a:xfrm>
          <a:prstGeom prst="wedgeRoundRectCallout">
            <a:avLst>
              <a:gd name="adj1" fmla="val -89347"/>
              <a:gd name="adj2" fmla="val -42495"/>
              <a:gd name="adj3" fmla="val 16667"/>
            </a:avLst>
          </a:prstGeom>
          <a:solidFill>
            <a:schemeClr val="bg1"/>
          </a:solidFill>
          <a:ln w="25400" algn="ctr">
            <a:solidFill>
              <a:srgbClr val="7030A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ja-JP" altLang="en-US" sz="1400">
                <a:latin typeface="ＭＳ Ｐ明朝" pitchFamily="18" charset="-128"/>
                <a:ea typeface="ＭＳ Ｐ明朝" pitchFamily="18" charset="-128"/>
              </a:rPr>
              <a:t>③</a:t>
            </a:r>
            <a:r>
              <a:rPr lang="en-US" altLang="ja-JP" sz="1400">
                <a:latin typeface="ＭＳ Ｐ明朝" pitchFamily="18" charset="-128"/>
                <a:ea typeface="ＭＳ Ｐ明朝" pitchFamily="18" charset="-128"/>
              </a:rPr>
              <a:t>Files saved  previously are shown. </a:t>
            </a:r>
          </a:p>
          <a:p>
            <a:pPr algn="ctr"/>
            <a:endParaRPr lang="en-US" altLang="ja-JP" sz="1400"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10" name="角丸四角形吹き出し 9"/>
          <p:cNvSpPr/>
          <p:nvPr/>
        </p:nvSpPr>
        <p:spPr>
          <a:xfrm>
            <a:off x="107950" y="3500438"/>
            <a:ext cx="2303463" cy="1152525"/>
          </a:xfrm>
          <a:prstGeom prst="wedgeRoundRectCallout">
            <a:avLst>
              <a:gd name="adj1" fmla="val 44199"/>
              <a:gd name="adj2" fmla="val 94535"/>
              <a:gd name="adj3" fmla="val 16667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ja-JP" altLang="en-US" sz="140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②</a:t>
            </a:r>
            <a:r>
              <a:rPr lang="en-US" altLang="ja-JP" sz="140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 Change the file type to pdb and select your *.pdb file.</a:t>
            </a:r>
            <a:endParaRPr lang="ja-JP" altLang="en-US" sz="1400">
              <a:solidFill>
                <a:schemeClr val="tx1"/>
              </a:solidFill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9" name="角丸四角形吹き出し 8"/>
          <p:cNvSpPr/>
          <p:nvPr/>
        </p:nvSpPr>
        <p:spPr>
          <a:xfrm>
            <a:off x="6588125" y="3213100"/>
            <a:ext cx="1655763" cy="1008063"/>
          </a:xfrm>
          <a:prstGeom prst="wedgeRoundRectCallout">
            <a:avLst>
              <a:gd name="adj1" fmla="val -50087"/>
              <a:gd name="adj2" fmla="val -21367"/>
              <a:gd name="adj3" fmla="val 16667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ja-JP" altLang="en-US" sz="140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④ </a:t>
            </a:r>
            <a:r>
              <a:rPr lang="en-US" altLang="ja-JP" sz="140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Save the file as *.pdbqt in your VS01 directory.</a:t>
            </a:r>
          </a:p>
        </p:txBody>
      </p:sp>
      <p:sp>
        <p:nvSpPr>
          <p:cNvPr id="11" name="U ターン矢印 10">
            <a:hlinkClick r:id="rId4" action="ppaction://hlinksldjump"/>
          </p:cNvPr>
          <p:cNvSpPr/>
          <p:nvPr/>
        </p:nvSpPr>
        <p:spPr>
          <a:xfrm>
            <a:off x="8244408" y="6165304"/>
            <a:ext cx="504056" cy="360040"/>
          </a:xfrm>
          <a:prstGeom prst="uturnArrow">
            <a:avLst/>
          </a:prstGeom>
          <a:solidFill>
            <a:schemeClr val="tx2"/>
          </a:solidFill>
          <a:scene3d>
            <a:camera prst="orthographicFront">
              <a:rot lat="1080000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10" grpId="0" animBg="1"/>
      <p:bldP spid="10" grpId="1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8" y="71438"/>
            <a:ext cx="9036050" cy="670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角丸四角形吹き出し 3"/>
          <p:cNvSpPr/>
          <p:nvPr/>
        </p:nvSpPr>
        <p:spPr>
          <a:xfrm>
            <a:off x="3851275" y="981075"/>
            <a:ext cx="1657350" cy="503238"/>
          </a:xfrm>
          <a:prstGeom prst="wedgeRoundRectCallout">
            <a:avLst>
              <a:gd name="adj1" fmla="val -164932"/>
              <a:gd name="adj2" fmla="val -53496"/>
              <a:gd name="adj3" fmla="val 16667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 dirty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②</a:t>
            </a:r>
            <a:r>
              <a:rPr lang="en-US" altLang="ja-JP" sz="1400" dirty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Click Grid and open Grid Box</a:t>
            </a:r>
            <a:endParaRPr lang="ja-JP" altLang="en-US" sz="1400" dirty="0">
              <a:solidFill>
                <a:schemeClr val="tx1"/>
              </a:solidFill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6" name="角丸四角形吹き出し 5"/>
          <p:cNvSpPr/>
          <p:nvPr/>
        </p:nvSpPr>
        <p:spPr>
          <a:xfrm>
            <a:off x="4643438" y="3860800"/>
            <a:ext cx="1657350" cy="1152525"/>
          </a:xfrm>
          <a:prstGeom prst="wedgeRoundRectCallout">
            <a:avLst>
              <a:gd name="adj1" fmla="val -164932"/>
              <a:gd name="adj2" fmla="val -53496"/>
              <a:gd name="adj3" fmla="val 16667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ja-JP" altLang="en-US" sz="140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③</a:t>
            </a:r>
            <a:r>
              <a:rPr lang="en-US" altLang="ja-JP" sz="140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Write down  the grid size and the center for your future use.</a:t>
            </a:r>
            <a:endParaRPr lang="ja-JP" altLang="en-US" sz="1400" b="1">
              <a:solidFill>
                <a:srgbClr val="FF0000"/>
              </a:solidFill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7" name="角丸四角形吹き出し 6"/>
          <p:cNvSpPr/>
          <p:nvPr/>
        </p:nvSpPr>
        <p:spPr>
          <a:xfrm>
            <a:off x="4356100" y="1700213"/>
            <a:ext cx="2736850" cy="360362"/>
          </a:xfrm>
          <a:prstGeom prst="wedgeRoundRectCallout">
            <a:avLst>
              <a:gd name="adj1" fmla="val -140467"/>
              <a:gd name="adj2" fmla="val -268098"/>
              <a:gd name="adj3" fmla="val 16667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 dirty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①</a:t>
            </a:r>
            <a:r>
              <a:rPr lang="en-US" altLang="ja-JP" sz="1400" dirty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Grid</a:t>
            </a:r>
            <a:r>
              <a:rPr lang="ja-JP" altLang="en-US" sz="1400" dirty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→</a:t>
            </a:r>
            <a:r>
              <a:rPr lang="en-US" altLang="ja-JP" sz="1400" dirty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Macromolecule</a:t>
            </a:r>
            <a:r>
              <a:rPr lang="ja-JP" altLang="en-US" sz="1400" dirty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 → </a:t>
            </a:r>
            <a:r>
              <a:rPr lang="en-US" altLang="ja-JP" sz="1400" dirty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OK</a:t>
            </a:r>
            <a:endParaRPr lang="ja-JP" altLang="en-US" sz="1400" dirty="0">
              <a:solidFill>
                <a:schemeClr val="tx1"/>
              </a:solidFill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8" name="U ターン矢印 7">
            <a:hlinkClick r:id="rId3" action="ppaction://hlinksldjump"/>
          </p:cNvPr>
          <p:cNvSpPr/>
          <p:nvPr/>
        </p:nvSpPr>
        <p:spPr>
          <a:xfrm>
            <a:off x="8244408" y="6165304"/>
            <a:ext cx="504056" cy="360040"/>
          </a:xfrm>
          <a:prstGeom prst="uturnArrow">
            <a:avLst/>
          </a:prstGeom>
          <a:solidFill>
            <a:schemeClr val="tx2"/>
          </a:solidFill>
          <a:scene3d>
            <a:camera prst="orthographicFront">
              <a:rot lat="1080000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6" grpId="0" animBg="1"/>
      <p:bldP spid="7" grpId="0" animBg="1"/>
      <p:bldP spid="7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844675"/>
            <a:ext cx="5857875" cy="340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テキスト ボックス 3"/>
          <p:cNvSpPr txBox="1">
            <a:spLocks noChangeArrowheads="1"/>
          </p:cNvSpPr>
          <p:nvPr/>
        </p:nvSpPr>
        <p:spPr bwMode="auto">
          <a:xfrm>
            <a:off x="395288" y="188913"/>
            <a:ext cx="6192837" cy="158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800">
                <a:latin typeface="ＭＳ Ｐ明朝" pitchFamily="18" charset="-128"/>
                <a:ea typeface="ＭＳ Ｐ明朝" pitchFamily="18" charset="-128"/>
              </a:rPr>
              <a:t>Creation of Conf.txt file</a:t>
            </a:r>
          </a:p>
          <a:p>
            <a:endParaRPr lang="en-US" altLang="ja-JP" sz="1400">
              <a:latin typeface="ＭＳ Ｐ明朝" pitchFamily="18" charset="-128"/>
              <a:ea typeface="ＭＳ Ｐ明朝" pitchFamily="18" charset="-128"/>
            </a:endParaRPr>
          </a:p>
          <a:p>
            <a:r>
              <a:rPr lang="ja-JP" altLang="en-US" sz="1400">
                <a:latin typeface="ＭＳ Ｐ明朝" pitchFamily="18" charset="-128"/>
                <a:ea typeface="ＭＳ Ｐ明朝" pitchFamily="18" charset="-128"/>
              </a:rPr>
              <a:t>① </a:t>
            </a:r>
            <a:r>
              <a:rPr lang="en-US" altLang="ja-JP" sz="1400">
                <a:latin typeface="ＭＳ Ｐ明朝" pitchFamily="18" charset="-128"/>
                <a:ea typeface="ＭＳ Ｐ明朝" pitchFamily="18" charset="-128"/>
              </a:rPr>
              <a:t>Open conf.txt file you downloaded </a:t>
            </a:r>
          </a:p>
          <a:p>
            <a:r>
              <a:rPr lang="ja-JP" altLang="en-US" sz="1400">
                <a:latin typeface="ＭＳ Ｐ明朝" pitchFamily="18" charset="-128"/>
                <a:ea typeface="ＭＳ Ｐ明朝" pitchFamily="18" charset="-128"/>
              </a:rPr>
              <a:t>② </a:t>
            </a:r>
            <a:r>
              <a:rPr lang="en-US" altLang="ja-JP" sz="1400">
                <a:latin typeface="ＭＳ Ｐ明朝" pitchFamily="18" charset="-128"/>
                <a:ea typeface="ＭＳ Ｐ明朝" pitchFamily="18" charset="-128"/>
              </a:rPr>
              <a:t>Modify 【</a:t>
            </a:r>
            <a:r>
              <a:rPr lang="ja-JP" altLang="en-US" sz="1400">
                <a:latin typeface="ＭＳ Ｐ明朝" pitchFamily="18" charset="-128"/>
                <a:ea typeface="ＭＳ Ｐ明朝" pitchFamily="18" charset="-128"/>
              </a:rPr>
              <a:t>　</a:t>
            </a:r>
            <a:r>
              <a:rPr lang="en-US" altLang="ja-JP" sz="1400">
                <a:latin typeface="ＭＳ Ｐ明朝" pitchFamily="18" charset="-128"/>
                <a:ea typeface="ＭＳ Ｐ明朝" pitchFamily="18" charset="-128"/>
              </a:rPr>
              <a:t>】 portioned based on the information obtained from ADT.</a:t>
            </a:r>
          </a:p>
          <a:p>
            <a:r>
              <a:rPr lang="ja-JP" altLang="en-US" sz="1400">
                <a:latin typeface="ＭＳ Ｐ明朝" pitchFamily="18" charset="-128"/>
                <a:ea typeface="ＭＳ Ｐ明朝" pitchFamily="18" charset="-128"/>
              </a:rPr>
              <a:t>③ </a:t>
            </a:r>
            <a:r>
              <a:rPr lang="en-US" altLang="ja-JP" sz="1400">
                <a:latin typeface="ＭＳ Ｐ明朝" pitchFamily="18" charset="-128"/>
                <a:ea typeface="ＭＳ Ｐ明朝" pitchFamily="18" charset="-128"/>
              </a:rPr>
              <a:t>Save it in your VS01 directory.</a:t>
            </a:r>
          </a:p>
          <a:p>
            <a:endParaRPr lang="ja-JP" altLang="en-US" sz="1400">
              <a:latin typeface="ＭＳ Ｐ明朝" pitchFamily="18" charset="-128"/>
              <a:ea typeface="ＭＳ Ｐ明朝" pitchFamily="18" charset="-128"/>
            </a:endParaRPr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87675" y="3284538"/>
            <a:ext cx="5857875" cy="341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右中かっこ 4"/>
          <p:cNvSpPr/>
          <p:nvPr/>
        </p:nvSpPr>
        <p:spPr>
          <a:xfrm>
            <a:off x="2268538" y="2708275"/>
            <a:ext cx="142875" cy="504825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6" name="右中かっこ 5"/>
          <p:cNvSpPr/>
          <p:nvPr/>
        </p:nvSpPr>
        <p:spPr>
          <a:xfrm>
            <a:off x="2195513" y="3357563"/>
            <a:ext cx="144462" cy="503237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8" name="角丸四角形吹き出し 7"/>
          <p:cNvSpPr/>
          <p:nvPr/>
        </p:nvSpPr>
        <p:spPr>
          <a:xfrm>
            <a:off x="2771775" y="2492375"/>
            <a:ext cx="2520950" cy="649288"/>
          </a:xfrm>
          <a:prstGeom prst="wedgeRoundRectCallout">
            <a:avLst>
              <a:gd name="adj1" fmla="val -63729"/>
              <a:gd name="adj2" fmla="val 23485"/>
              <a:gd name="adj3" fmla="val 16667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n-US" altLang="ja-JP" sz="100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a)  grid center coordinates (x,y,z)</a:t>
            </a:r>
            <a:endParaRPr lang="ja-JP" altLang="en-US" sz="1000">
              <a:solidFill>
                <a:schemeClr val="tx1"/>
              </a:solidFill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9" name="角丸四角形吹き出し 8"/>
          <p:cNvSpPr/>
          <p:nvPr/>
        </p:nvSpPr>
        <p:spPr>
          <a:xfrm>
            <a:off x="1042988" y="4724400"/>
            <a:ext cx="1873250" cy="504825"/>
          </a:xfrm>
          <a:prstGeom prst="wedgeRoundRectCallout">
            <a:avLst>
              <a:gd name="adj1" fmla="val 21476"/>
              <a:gd name="adj2" fmla="val -267147"/>
              <a:gd name="adj3" fmla="val 16667"/>
            </a:avLst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ja-JP" sz="100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b)  grid size to cover the ligand</a:t>
            </a:r>
            <a:endParaRPr lang="ja-JP" altLang="en-US" sz="1000">
              <a:solidFill>
                <a:schemeClr val="tx1"/>
              </a:solidFill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10" name="U ターン矢印 9">
            <a:hlinkClick r:id="rId4" action="ppaction://hlinksldjump"/>
          </p:cNvPr>
          <p:cNvSpPr/>
          <p:nvPr/>
        </p:nvSpPr>
        <p:spPr>
          <a:xfrm>
            <a:off x="8244408" y="6165304"/>
            <a:ext cx="504056" cy="360040"/>
          </a:xfrm>
          <a:prstGeom prst="uturnArrow">
            <a:avLst/>
          </a:prstGeom>
          <a:solidFill>
            <a:schemeClr val="tx2"/>
          </a:solidFill>
          <a:scene3d>
            <a:camera prst="orthographicFront">
              <a:rot lat="1080000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テキスト ボックス 1"/>
          <p:cNvSpPr txBox="1">
            <a:spLocks noChangeArrowheads="1"/>
          </p:cNvSpPr>
          <p:nvPr/>
        </p:nvSpPr>
        <p:spPr bwMode="auto">
          <a:xfrm>
            <a:off x="468313" y="476250"/>
            <a:ext cx="7991475" cy="456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800">
                <a:latin typeface="ＭＳ Ｐ明朝" pitchFamily="18" charset="-128"/>
                <a:ea typeface="ＭＳ Ｐ明朝" pitchFamily="18" charset="-128"/>
              </a:rPr>
              <a:t>Virtual screening</a:t>
            </a:r>
          </a:p>
          <a:p>
            <a:endParaRPr lang="en-US" altLang="ja-JP" sz="1400">
              <a:latin typeface="ＭＳ Ｐ明朝" pitchFamily="18" charset="-128"/>
              <a:ea typeface="ＭＳ Ｐ明朝" pitchFamily="18" charset="-128"/>
            </a:endParaRPr>
          </a:p>
          <a:p>
            <a:r>
              <a:rPr lang="ja-JP" altLang="en-US" sz="1400">
                <a:latin typeface="ＭＳ Ｐ明朝" pitchFamily="18" charset="-128"/>
                <a:ea typeface="ＭＳ Ｐ明朝" pitchFamily="18" charset="-128"/>
              </a:rPr>
              <a:t>①</a:t>
            </a:r>
            <a:r>
              <a:rPr lang="en-US" altLang="ja-JP" sz="1400">
                <a:latin typeface="ＭＳ Ｐ明朝" pitchFamily="18" charset="-128"/>
                <a:ea typeface="ＭＳ Ｐ明朝" pitchFamily="18" charset="-128"/>
              </a:rPr>
              <a:t>Download VS01.bash file and Vina directory and save them in your VS01 directory.</a:t>
            </a:r>
          </a:p>
          <a:p>
            <a:endParaRPr lang="en-US" altLang="ja-JP" sz="1400">
              <a:latin typeface="ＭＳ Ｐ明朝" pitchFamily="18" charset="-128"/>
              <a:ea typeface="ＭＳ Ｐ明朝" pitchFamily="18" charset="-128"/>
            </a:endParaRPr>
          </a:p>
          <a:p>
            <a:r>
              <a:rPr lang="ja-JP" altLang="en-US" sz="1400">
                <a:latin typeface="ＭＳ Ｐ明朝" pitchFamily="18" charset="-128"/>
                <a:ea typeface="ＭＳ Ｐ明朝" pitchFamily="18" charset="-128"/>
              </a:rPr>
              <a:t>②</a:t>
            </a:r>
            <a:r>
              <a:rPr lang="en-US" altLang="ja-JP" sz="1400">
                <a:latin typeface="ＭＳ Ｐ明朝" pitchFamily="18" charset="-128"/>
                <a:ea typeface="ＭＳ Ｐ明朝" pitchFamily="18" charset="-128"/>
              </a:rPr>
              <a:t>Open Cygwin and input the following command.</a:t>
            </a:r>
          </a:p>
          <a:p>
            <a:endParaRPr lang="en-US" altLang="ja-JP" sz="1400">
              <a:latin typeface="ＭＳ Ｐ明朝" pitchFamily="18" charset="-128"/>
              <a:ea typeface="ＭＳ Ｐ明朝" pitchFamily="18" charset="-128"/>
            </a:endParaRPr>
          </a:p>
          <a:p>
            <a:pPr marL="800100" lvl="1" indent="-342900">
              <a:buFont typeface="Calibri" pitchFamily="34" charset="0"/>
              <a:buAutoNum type="alphaLcPeriod"/>
            </a:pPr>
            <a:r>
              <a:rPr lang="en-US" altLang="ja-JP" sz="1400">
                <a:latin typeface="ＭＳ Ｐ明朝" pitchFamily="18" charset="-128"/>
                <a:ea typeface="ＭＳ Ｐ明朝" pitchFamily="18" charset="-128"/>
              </a:rPr>
              <a:t>cd c:/VS01 (Change directory (cd) to your VS01)</a:t>
            </a:r>
            <a:endParaRPr lang="en-US" altLang="ja-JP" sz="1400" b="1">
              <a:latin typeface="ＭＳ Ｐ明朝" pitchFamily="18" charset="-128"/>
              <a:ea typeface="ＭＳ Ｐ明朝" pitchFamily="18" charset="-128"/>
            </a:endParaRPr>
          </a:p>
          <a:p>
            <a:pPr marL="800100" lvl="1" indent="-342900">
              <a:buFont typeface="Calibri" pitchFamily="34" charset="0"/>
              <a:buAutoNum type="alphaLcPeriod"/>
            </a:pPr>
            <a:r>
              <a:rPr lang="en-US" altLang="ja-JP" sz="1400">
                <a:latin typeface="ＭＳ Ｐ明朝" pitchFamily="18" charset="-128"/>
                <a:ea typeface="ＭＳ Ｐ明朝" pitchFamily="18" charset="-128"/>
              </a:rPr>
              <a:t>./VS01.bash</a:t>
            </a:r>
          </a:p>
          <a:p>
            <a:pPr marL="800100" lvl="1" indent="-342900"/>
            <a:endParaRPr lang="en-US" altLang="ja-JP" sz="1400">
              <a:latin typeface="ＭＳ Ｐ明朝" pitchFamily="18" charset="-128"/>
              <a:ea typeface="ＭＳ Ｐ明朝" pitchFamily="18" charset="-128"/>
            </a:endParaRPr>
          </a:p>
          <a:p>
            <a:r>
              <a:rPr lang="ja-JP" altLang="en-US" sz="1400">
                <a:latin typeface="ＭＳ Ｐ明朝" pitchFamily="18" charset="-128"/>
                <a:ea typeface="ＭＳ Ｐ明朝" pitchFamily="18" charset="-128"/>
              </a:rPr>
              <a:t>③</a:t>
            </a:r>
            <a:endParaRPr lang="en-US" altLang="ja-JP" sz="1400">
              <a:latin typeface="ＭＳ Ｐ明朝" pitchFamily="18" charset="-128"/>
              <a:ea typeface="ＭＳ Ｐ明朝" pitchFamily="18" charset="-128"/>
            </a:endParaRPr>
          </a:p>
          <a:p>
            <a:pPr marL="800100" lvl="1" indent="-342900">
              <a:buFont typeface="Calibri" pitchFamily="34" charset="0"/>
              <a:buAutoNum type="alphaLcPeriod"/>
            </a:pPr>
            <a:r>
              <a:rPr lang="en-US" altLang="ja-JP" sz="1400">
                <a:latin typeface="ＭＳ Ｐ明朝" pitchFamily="18" charset="-128"/>
                <a:ea typeface="ＭＳ Ｐ明朝" pitchFamily="18" charset="-128"/>
              </a:rPr>
              <a:t>Now your virtual screening starts and the result is saved in the newly-created data01 directory. At the end “result” file is created.</a:t>
            </a:r>
          </a:p>
          <a:p>
            <a:pPr marL="800100" lvl="1" indent="-342900">
              <a:buFont typeface="Calibri" pitchFamily="34" charset="0"/>
              <a:buAutoNum type="alphaLcPeriod"/>
            </a:pPr>
            <a:r>
              <a:rPr lang="en-US" altLang="ja-JP" sz="1400">
                <a:latin typeface="ＭＳ Ｐ明朝" pitchFamily="18" charset="-128"/>
                <a:ea typeface="ＭＳ Ｐ明朝" pitchFamily="18" charset="-128"/>
              </a:rPr>
              <a:t>Open the result file by Vim.</a:t>
            </a:r>
          </a:p>
          <a:p>
            <a:pPr marL="800100" lvl="1" indent="-342900">
              <a:buFont typeface="Calibri" pitchFamily="34" charset="0"/>
              <a:buAutoNum type="alphaLcPeriod"/>
            </a:pPr>
            <a:r>
              <a:rPr lang="en-US" altLang="ja-JP" sz="1400">
                <a:latin typeface="ＭＳ Ｐ明朝" pitchFamily="18" charset="-128"/>
                <a:ea typeface="ＭＳ Ｐ明朝" pitchFamily="18" charset="-128"/>
              </a:rPr>
              <a:t>Copy and paste it in</a:t>
            </a:r>
            <a:r>
              <a:rPr lang="ja-JP" altLang="en-US" sz="1400">
                <a:latin typeface="ＭＳ Ｐ明朝" pitchFamily="18" charset="-128"/>
                <a:ea typeface="ＭＳ Ｐ明朝" pitchFamily="18" charset="-128"/>
              </a:rPr>
              <a:t> </a:t>
            </a:r>
            <a:r>
              <a:rPr lang="en-US" altLang="ja-JP" sz="1400">
                <a:latin typeface="ＭＳ Ｐ明朝" pitchFamily="18" charset="-128"/>
                <a:ea typeface="ＭＳ Ｐ明朝" pitchFamily="18" charset="-128"/>
              </a:rPr>
              <a:t>Excel.</a:t>
            </a:r>
          </a:p>
          <a:p>
            <a:pPr marL="800100" lvl="1" indent="-342900">
              <a:buFont typeface="Calibri" pitchFamily="34" charset="0"/>
              <a:buAutoNum type="alphaLcPeriod"/>
            </a:pPr>
            <a:r>
              <a:rPr lang="en-US" altLang="ja-JP" sz="1400">
                <a:latin typeface="ＭＳ Ｐ明朝" pitchFamily="18" charset="-128"/>
                <a:ea typeface="ＭＳ Ｐ明朝" pitchFamily="18" charset="-128"/>
              </a:rPr>
              <a:t>Sort the data by “</a:t>
            </a:r>
            <a:r>
              <a:rPr lang="ja-JP" altLang="en-US" sz="1400">
                <a:latin typeface="ＭＳ Ｐ明朝" pitchFamily="18" charset="-128"/>
                <a:ea typeface="ＭＳ Ｐ明朝" pitchFamily="18" charset="-128"/>
              </a:rPr>
              <a:t>⊿</a:t>
            </a:r>
            <a:r>
              <a:rPr lang="en-US" altLang="ja-JP" sz="1400">
                <a:latin typeface="ＭＳ Ｐ明朝" pitchFamily="18" charset="-128"/>
                <a:ea typeface="ＭＳ Ｐ明朝" pitchFamily="18" charset="-128"/>
              </a:rPr>
              <a:t>G” in the descending order.</a:t>
            </a:r>
          </a:p>
          <a:p>
            <a:endParaRPr lang="en-US" altLang="ja-JP" sz="1400">
              <a:latin typeface="ＭＳ Ｐ明朝" pitchFamily="18" charset="-128"/>
              <a:ea typeface="ＭＳ Ｐ明朝" pitchFamily="18" charset="-128"/>
            </a:endParaRPr>
          </a:p>
          <a:p>
            <a:r>
              <a:rPr lang="ja-JP" altLang="en-US" sz="1400">
                <a:latin typeface="ＭＳ Ｐ明朝" pitchFamily="18" charset="-128"/>
                <a:ea typeface="ＭＳ Ｐ明朝" pitchFamily="18" charset="-128"/>
              </a:rPr>
              <a:t>④ </a:t>
            </a:r>
            <a:r>
              <a:rPr lang="en-US" altLang="ja-JP" sz="1400">
                <a:latin typeface="ＭＳ Ｐ明朝" pitchFamily="18" charset="-128"/>
                <a:ea typeface="ＭＳ Ｐ明朝" pitchFamily="18" charset="-128"/>
              </a:rPr>
              <a:t>When you perform virtual screening by compounds you synthesized, use VS02.bash instead of VS01.bash. Make sure that you name your compounds by 8-dist letters starting with “inh”  (e.g. inh00001, inh00002, inh00003</a:t>
            </a:r>
            <a:r>
              <a:rPr lang="ja-JP" altLang="en-US" sz="1400">
                <a:latin typeface="ＭＳ Ｐ明朝" pitchFamily="18" charset="-128"/>
                <a:ea typeface="ＭＳ Ｐ明朝" pitchFamily="18" charset="-128"/>
              </a:rPr>
              <a:t>・・・</a:t>
            </a:r>
            <a:r>
              <a:rPr lang="en-US" altLang="ja-JP" sz="1400">
                <a:latin typeface="ＭＳ Ｐ明朝" pitchFamily="18" charset="-128"/>
                <a:ea typeface="ＭＳ Ｐ明朝" pitchFamily="18" charset="-128"/>
              </a:rPr>
              <a:t>)</a:t>
            </a:r>
          </a:p>
          <a:p>
            <a:endParaRPr lang="en-US" altLang="ja-JP" sz="1400"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3" name="U ターン矢印 2">
            <a:hlinkClick r:id="rId2" action="ppaction://hlinksldjump"/>
          </p:cNvPr>
          <p:cNvSpPr/>
          <p:nvPr/>
        </p:nvSpPr>
        <p:spPr>
          <a:xfrm>
            <a:off x="8244408" y="6165304"/>
            <a:ext cx="504056" cy="360040"/>
          </a:xfrm>
          <a:prstGeom prst="uturnArrow">
            <a:avLst/>
          </a:prstGeom>
          <a:solidFill>
            <a:schemeClr val="tx2"/>
          </a:solidFill>
          <a:scene3d>
            <a:camera prst="orthographicFront">
              <a:rot lat="1080000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611188" y="476250"/>
            <a:ext cx="7993062" cy="46164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800" dirty="0">
                <a:latin typeface="ＭＳ Ｐ明朝" pitchFamily="18" charset="-128"/>
                <a:ea typeface="ＭＳ Ｐ明朝" pitchFamily="18" charset="-128"/>
              </a:rPr>
              <a:t>Reference literature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1400" dirty="0">
              <a:latin typeface="ＭＳ Ｐ明朝" pitchFamily="18" charset="-128"/>
              <a:ea typeface="ＭＳ Ｐ明朝" pitchFamily="18" charset="-128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ja-JP" sz="1400" dirty="0">
                <a:latin typeface="ＭＳ Ｐ明朝" pitchFamily="18" charset="-128"/>
                <a:ea typeface="ＭＳ Ｐ明朝" pitchFamily="18" charset="-128"/>
              </a:rPr>
              <a:t>ZINC</a:t>
            </a:r>
            <a:r>
              <a:rPr lang="ja-JP" altLang="en-US" sz="1400" dirty="0">
                <a:latin typeface="ＭＳ Ｐ明朝" pitchFamily="18" charset="-128"/>
                <a:ea typeface="ＭＳ Ｐ明朝" pitchFamily="18" charset="-128"/>
              </a:rPr>
              <a:t>　</a:t>
            </a:r>
            <a:r>
              <a:rPr lang="en-US" altLang="ja-JP" sz="1400" dirty="0">
                <a:latin typeface="ＭＳ Ｐ明朝" pitchFamily="18" charset="-128"/>
                <a:ea typeface="ＭＳ Ｐ明朝" pitchFamily="18" charset="-128"/>
              </a:rPr>
              <a:t>URL:</a:t>
            </a:r>
            <a:r>
              <a:rPr lang="ja-JP" altLang="en-US" sz="1400" dirty="0">
                <a:latin typeface="ＭＳ Ｐ明朝" pitchFamily="18" charset="-128"/>
                <a:ea typeface="ＭＳ Ｐ明朝" pitchFamily="18" charset="-128"/>
              </a:rPr>
              <a:t>　</a:t>
            </a:r>
            <a:r>
              <a:rPr lang="en-US" altLang="ja-JP" sz="1400" dirty="0">
                <a:latin typeface="ＭＳ Ｐ明朝" pitchFamily="18" charset="-128"/>
                <a:ea typeface="ＭＳ Ｐ明朝" pitchFamily="18" charset="-128"/>
                <a:hlinkClick r:id="rId2"/>
              </a:rPr>
              <a:t>http://zinc.docking.org/choose.shtml</a:t>
            </a:r>
            <a:endParaRPr lang="en-US" altLang="ja-JP" sz="1400" dirty="0">
              <a:latin typeface="ＭＳ Ｐ明朝" pitchFamily="18" charset="-128"/>
              <a:ea typeface="ＭＳ Ｐ明朝" pitchFamily="18" charset="-128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ja-JP" sz="1400" dirty="0">
                <a:latin typeface="ＭＳ Ｐ明朝" pitchFamily="18" charset="-128"/>
                <a:ea typeface="ＭＳ Ｐ明朝" pitchFamily="18" charset="-128"/>
              </a:rPr>
              <a:t>Raccoon</a:t>
            </a:r>
            <a:r>
              <a:rPr lang="ja-JP" altLang="en-US" sz="1400" dirty="0">
                <a:latin typeface="ＭＳ Ｐ明朝" pitchFamily="18" charset="-128"/>
                <a:ea typeface="ＭＳ Ｐ明朝" pitchFamily="18" charset="-128"/>
              </a:rPr>
              <a:t>　</a:t>
            </a:r>
            <a:r>
              <a:rPr lang="en-US" altLang="ja-JP" sz="1400" dirty="0">
                <a:latin typeface="ＭＳ Ｐ明朝" pitchFamily="18" charset="-128"/>
                <a:ea typeface="ＭＳ Ｐ明朝" pitchFamily="18" charset="-128"/>
              </a:rPr>
              <a:t>URL:</a:t>
            </a:r>
            <a:r>
              <a:rPr lang="ja-JP" altLang="en-US" sz="1400" dirty="0">
                <a:latin typeface="ＭＳ Ｐ明朝" pitchFamily="18" charset="-128"/>
                <a:ea typeface="ＭＳ Ｐ明朝" pitchFamily="18" charset="-128"/>
              </a:rPr>
              <a:t>　 </a:t>
            </a:r>
            <a:r>
              <a:rPr lang="en-US" altLang="ja-JP" sz="1400" dirty="0">
                <a:latin typeface="ＭＳ Ｐ明朝" pitchFamily="18" charset="-128"/>
                <a:ea typeface="ＭＳ Ｐ明朝" pitchFamily="18" charset="-128"/>
                <a:hlinkClick r:id="rId3"/>
              </a:rPr>
              <a:t>http://autodock.scripps.edu/resources/raccoon</a:t>
            </a:r>
            <a:endParaRPr lang="en-US" altLang="ja-JP" sz="1400" dirty="0">
              <a:latin typeface="ＭＳ Ｐ明朝" pitchFamily="18" charset="-128"/>
              <a:ea typeface="ＭＳ Ｐ明朝" pitchFamily="18" charset="-128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ja-JP" sz="1400" dirty="0" err="1">
                <a:latin typeface="ＭＳ Ｐ明朝" pitchFamily="18" charset="-128"/>
                <a:ea typeface="ＭＳ Ｐ明朝" pitchFamily="18" charset="-128"/>
              </a:rPr>
              <a:t>AutoDockTools</a:t>
            </a:r>
            <a:r>
              <a:rPr lang="ja-JP" altLang="en-US" sz="1400" dirty="0">
                <a:latin typeface="ＭＳ Ｐ明朝" pitchFamily="18" charset="-128"/>
                <a:ea typeface="ＭＳ Ｐ明朝" pitchFamily="18" charset="-128"/>
              </a:rPr>
              <a:t>（</a:t>
            </a:r>
            <a:r>
              <a:rPr lang="en-US" altLang="ja-JP" sz="1400" dirty="0">
                <a:latin typeface="ＭＳ Ｐ明朝" pitchFamily="18" charset="-128"/>
                <a:ea typeface="ＭＳ Ｐ明朝" pitchFamily="18" charset="-128"/>
              </a:rPr>
              <a:t>ADT</a:t>
            </a:r>
            <a:r>
              <a:rPr lang="ja-JP" altLang="en-US" sz="1400" dirty="0">
                <a:latin typeface="ＭＳ Ｐ明朝" pitchFamily="18" charset="-128"/>
                <a:ea typeface="ＭＳ Ｐ明朝" pitchFamily="18" charset="-128"/>
              </a:rPr>
              <a:t>）　</a:t>
            </a:r>
            <a:r>
              <a:rPr lang="en-US" altLang="ja-JP" sz="1400" dirty="0">
                <a:latin typeface="ＭＳ Ｐ明朝" pitchFamily="18" charset="-128"/>
                <a:ea typeface="ＭＳ Ｐ明朝" pitchFamily="18" charset="-128"/>
              </a:rPr>
              <a:t>URL: </a:t>
            </a:r>
            <a:r>
              <a:rPr lang="en-US" altLang="ja-JP" sz="1400" dirty="0">
                <a:latin typeface="ＭＳ Ｐ明朝" pitchFamily="18" charset="-128"/>
                <a:ea typeface="ＭＳ Ｐ明朝" pitchFamily="18" charset="-128"/>
                <a:hlinkClick r:id="rId4"/>
              </a:rPr>
              <a:t>http://autodock.scripps.edu/</a:t>
            </a:r>
            <a:r>
              <a:rPr lang="en-US" altLang="ja-JP" sz="1400" dirty="0">
                <a:latin typeface="ＭＳ Ｐ明朝" pitchFamily="18" charset="-128"/>
                <a:ea typeface="ＭＳ Ｐ明朝" pitchFamily="18" charset="-128"/>
              </a:rPr>
              <a:t>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ja-JP" sz="1400" dirty="0" err="1">
                <a:latin typeface="ＭＳ Ｐ明朝" pitchFamily="18" charset="-128"/>
                <a:ea typeface="ＭＳ Ｐ明朝" pitchFamily="18" charset="-128"/>
              </a:rPr>
              <a:t>AutodockVina</a:t>
            </a:r>
            <a:r>
              <a:rPr lang="ja-JP" altLang="en-US" sz="1400" dirty="0">
                <a:latin typeface="ＭＳ Ｐ明朝" pitchFamily="18" charset="-128"/>
                <a:ea typeface="ＭＳ Ｐ明朝" pitchFamily="18" charset="-128"/>
              </a:rPr>
              <a:t>　</a:t>
            </a:r>
            <a:r>
              <a:rPr lang="en-US" altLang="ja-JP" sz="1400" dirty="0">
                <a:latin typeface="ＭＳ Ｐ明朝" pitchFamily="18" charset="-128"/>
                <a:ea typeface="ＭＳ Ｐ明朝" pitchFamily="18" charset="-128"/>
              </a:rPr>
              <a:t>URL: </a:t>
            </a:r>
            <a:r>
              <a:rPr lang="en-US" altLang="ja-JP" sz="1400" dirty="0">
                <a:latin typeface="ＭＳ Ｐ明朝" pitchFamily="18" charset="-128"/>
                <a:ea typeface="ＭＳ Ｐ明朝" pitchFamily="18" charset="-128"/>
                <a:hlinkClick r:id="rId5"/>
              </a:rPr>
              <a:t>http://vina.scripps.edu/</a:t>
            </a:r>
            <a:r>
              <a:rPr lang="en-US" altLang="ja-JP" sz="1400" dirty="0">
                <a:latin typeface="ＭＳ Ｐ明朝" pitchFamily="18" charset="-128"/>
                <a:ea typeface="ＭＳ Ｐ明朝" pitchFamily="18" charset="-128"/>
              </a:rPr>
              <a:t>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ja-JP" sz="1400" dirty="0">
                <a:latin typeface="ＭＳ Ｐ明朝" pitchFamily="18" charset="-128"/>
                <a:ea typeface="ＭＳ Ｐ明朝" pitchFamily="18" charset="-128"/>
              </a:rPr>
              <a:t>Vim</a:t>
            </a:r>
            <a:r>
              <a:rPr lang="ja-JP" altLang="en-US" sz="1400" dirty="0">
                <a:latin typeface="ＭＳ Ｐ明朝" pitchFamily="18" charset="-128"/>
                <a:ea typeface="ＭＳ Ｐ明朝" pitchFamily="18" charset="-128"/>
              </a:rPr>
              <a:t>　</a:t>
            </a:r>
            <a:r>
              <a:rPr lang="en-US" altLang="ja-JP" sz="1400" dirty="0">
                <a:latin typeface="ＭＳ Ｐ明朝" pitchFamily="18" charset="-128"/>
                <a:ea typeface="ＭＳ Ｐ明朝" pitchFamily="18" charset="-128"/>
              </a:rPr>
              <a:t>URL: </a:t>
            </a:r>
            <a:r>
              <a:rPr lang="en-US" altLang="ja-JP" sz="1400" dirty="0">
                <a:latin typeface="ＭＳ Ｐ明朝" pitchFamily="18" charset="-128"/>
                <a:ea typeface="ＭＳ Ｐ明朝" pitchFamily="18" charset="-128"/>
                <a:hlinkClick r:id="rId6"/>
              </a:rPr>
              <a:t>http://www.vim.org/</a:t>
            </a:r>
            <a:r>
              <a:rPr lang="en-US" altLang="ja-JP" sz="1400" dirty="0">
                <a:latin typeface="ＭＳ Ｐ明朝" pitchFamily="18" charset="-128"/>
                <a:ea typeface="ＭＳ Ｐ明朝" pitchFamily="18" charset="-128"/>
              </a:rPr>
              <a:t>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ja-JP" sz="1400" dirty="0" err="1">
                <a:latin typeface="ＭＳ Ｐ明朝" pitchFamily="18" charset="-128"/>
                <a:ea typeface="ＭＳ Ｐ明朝" pitchFamily="18" charset="-128"/>
              </a:rPr>
              <a:t>Cygwin</a:t>
            </a:r>
            <a:r>
              <a:rPr lang="ja-JP" altLang="en-US" sz="1400" dirty="0">
                <a:latin typeface="ＭＳ Ｐ明朝" pitchFamily="18" charset="-128"/>
                <a:ea typeface="ＭＳ Ｐ明朝" pitchFamily="18" charset="-128"/>
              </a:rPr>
              <a:t>　</a:t>
            </a:r>
            <a:r>
              <a:rPr lang="en-US" altLang="ja-JP" sz="1400" dirty="0">
                <a:latin typeface="ＭＳ Ｐ明朝" pitchFamily="18" charset="-128"/>
                <a:ea typeface="ＭＳ Ｐ明朝" pitchFamily="18" charset="-128"/>
              </a:rPr>
              <a:t>URL: </a:t>
            </a:r>
            <a:r>
              <a:rPr lang="en-US" altLang="ja-JP" sz="1400" dirty="0">
                <a:latin typeface="ＭＳ Ｐ明朝" pitchFamily="18" charset="-128"/>
                <a:ea typeface="ＭＳ Ｐ明朝" pitchFamily="18" charset="-128"/>
                <a:hlinkClick r:id="rId7"/>
              </a:rPr>
              <a:t>http://www.cygwin.com/</a:t>
            </a:r>
            <a:r>
              <a:rPr lang="en-US" altLang="ja-JP" sz="1400" dirty="0">
                <a:latin typeface="ＭＳ Ｐ明朝" pitchFamily="18" charset="-128"/>
                <a:ea typeface="ＭＳ Ｐ明朝" pitchFamily="18" charset="-128"/>
              </a:rPr>
              <a:t>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ja-JP" sz="1400" dirty="0" err="1">
                <a:latin typeface="ＭＳ Ｐ明朝" pitchFamily="18" charset="-128"/>
                <a:ea typeface="ＭＳ Ｐ明朝" pitchFamily="18" charset="-128"/>
              </a:rPr>
              <a:t>Facio</a:t>
            </a:r>
            <a:r>
              <a:rPr lang="ja-JP" altLang="en-US" sz="1400" dirty="0">
                <a:latin typeface="ＭＳ Ｐ明朝" pitchFamily="18" charset="-128"/>
                <a:ea typeface="ＭＳ Ｐ明朝" pitchFamily="18" charset="-128"/>
              </a:rPr>
              <a:t>　</a:t>
            </a:r>
            <a:r>
              <a:rPr lang="en-US" altLang="ja-JP" sz="1400" dirty="0">
                <a:latin typeface="ＭＳ Ｐ明朝" pitchFamily="18" charset="-128"/>
                <a:ea typeface="ＭＳ Ｐ明朝" pitchFamily="18" charset="-128"/>
              </a:rPr>
              <a:t>URL: </a:t>
            </a:r>
            <a:r>
              <a:rPr lang="en-US" altLang="ja-JP" sz="1400" dirty="0">
                <a:latin typeface="ＭＳ Ｐ明朝" pitchFamily="18" charset="-128"/>
                <a:ea typeface="ＭＳ Ｐ明朝" pitchFamily="18" charset="-128"/>
                <a:hlinkClick r:id="rId8"/>
              </a:rPr>
              <a:t>http://www1.bbiq.jp/zzzfelis/</a:t>
            </a:r>
            <a:r>
              <a:rPr lang="en-US" altLang="ja-JP" sz="1400" dirty="0">
                <a:latin typeface="ＭＳ Ｐ明朝" pitchFamily="18" charset="-128"/>
                <a:ea typeface="ＭＳ Ｐ明朝" pitchFamily="18" charset="-128"/>
              </a:rPr>
              <a:t>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ja-JP" sz="1400" dirty="0" err="1">
                <a:latin typeface="ＭＳ Ｐ明朝" pitchFamily="18" charset="-128"/>
                <a:ea typeface="ＭＳ Ｐ明朝" pitchFamily="18" charset="-128"/>
              </a:rPr>
              <a:t>ChemSketch</a:t>
            </a:r>
            <a:r>
              <a:rPr lang="ja-JP" altLang="en-US" sz="1400" dirty="0">
                <a:latin typeface="ＭＳ Ｐ明朝" pitchFamily="18" charset="-128"/>
                <a:ea typeface="ＭＳ Ｐ明朝" pitchFamily="18" charset="-128"/>
              </a:rPr>
              <a:t>　</a:t>
            </a:r>
            <a:r>
              <a:rPr lang="en-US" altLang="ja-JP" sz="1400" dirty="0">
                <a:latin typeface="ＭＳ Ｐ明朝" pitchFamily="18" charset="-128"/>
                <a:ea typeface="ＭＳ Ｐ明朝" pitchFamily="18" charset="-128"/>
              </a:rPr>
              <a:t>URL: </a:t>
            </a:r>
            <a:r>
              <a:rPr lang="en-US" altLang="ja-JP" sz="1400" dirty="0">
                <a:latin typeface="ＭＳ Ｐ明朝" pitchFamily="18" charset="-128"/>
                <a:ea typeface="ＭＳ Ｐ明朝" pitchFamily="18" charset="-128"/>
                <a:hlinkClick r:id="rId9"/>
              </a:rPr>
              <a:t>http://www.acdlabs.com/download/chemsk.html</a:t>
            </a:r>
            <a:r>
              <a:rPr lang="en-US" altLang="ja-JP" sz="1400" dirty="0">
                <a:latin typeface="ＭＳ Ｐ明朝" pitchFamily="18" charset="-128"/>
                <a:ea typeface="ＭＳ Ｐ明朝" pitchFamily="18" charset="-128"/>
              </a:rPr>
              <a:t>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ja-JP" sz="1400" dirty="0" err="1">
                <a:latin typeface="ＭＳ Ｐ明朝" pitchFamily="18" charset="-128"/>
                <a:ea typeface="ＭＳ Ｐ明朝" pitchFamily="18" charset="-128"/>
              </a:rPr>
              <a:t>ProteinDataBank</a:t>
            </a:r>
            <a:r>
              <a:rPr lang="ja-JP" altLang="en-US" sz="1400" dirty="0">
                <a:latin typeface="ＭＳ Ｐ明朝" pitchFamily="18" charset="-128"/>
                <a:ea typeface="ＭＳ Ｐ明朝" pitchFamily="18" charset="-128"/>
              </a:rPr>
              <a:t>（</a:t>
            </a:r>
            <a:r>
              <a:rPr lang="en-US" altLang="ja-JP" sz="1400" dirty="0">
                <a:latin typeface="ＭＳ Ｐ明朝" pitchFamily="18" charset="-128"/>
                <a:ea typeface="ＭＳ Ｐ明朝" pitchFamily="18" charset="-128"/>
              </a:rPr>
              <a:t>PDB</a:t>
            </a:r>
            <a:r>
              <a:rPr lang="ja-JP" altLang="en-US" sz="1400" dirty="0">
                <a:latin typeface="ＭＳ Ｐ明朝" pitchFamily="18" charset="-128"/>
                <a:ea typeface="ＭＳ Ｐ明朝" pitchFamily="18" charset="-128"/>
              </a:rPr>
              <a:t>）　</a:t>
            </a:r>
            <a:r>
              <a:rPr lang="en-US" altLang="ja-JP" sz="1400" dirty="0">
                <a:latin typeface="ＭＳ Ｐ明朝" pitchFamily="18" charset="-128"/>
                <a:ea typeface="ＭＳ Ｐ明朝" pitchFamily="18" charset="-128"/>
              </a:rPr>
              <a:t>URL:</a:t>
            </a:r>
            <a:r>
              <a:rPr lang="ja-JP" altLang="en-US" sz="1400" dirty="0">
                <a:latin typeface="ＭＳ Ｐ明朝" pitchFamily="18" charset="-128"/>
                <a:ea typeface="ＭＳ Ｐ明朝" pitchFamily="18" charset="-128"/>
              </a:rPr>
              <a:t>　</a:t>
            </a:r>
            <a:r>
              <a:rPr lang="en-US" altLang="ja-JP" sz="1400" dirty="0">
                <a:latin typeface="ＭＳ Ｐ明朝" pitchFamily="18" charset="-128"/>
                <a:ea typeface="ＭＳ Ｐ明朝" pitchFamily="18" charset="-128"/>
                <a:hlinkClick r:id="rId10"/>
              </a:rPr>
              <a:t>http://www.rcsb.org/pdb/home/home.do;jsessionid=7176EBC653582CAD01B805746B4A410C</a:t>
            </a:r>
            <a:r>
              <a:rPr lang="en-US" altLang="ja-JP" sz="1400" dirty="0">
                <a:latin typeface="ＭＳ Ｐ明朝" pitchFamily="18" charset="-128"/>
                <a:ea typeface="ＭＳ Ｐ明朝" pitchFamily="18" charset="-128"/>
              </a:rPr>
              <a:t>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ja-JP" sz="1400" dirty="0" err="1">
                <a:latin typeface="ＭＳ Ｐ明朝" pitchFamily="18" charset="-128"/>
                <a:ea typeface="ＭＳ Ｐ明朝" pitchFamily="18" charset="-128"/>
              </a:rPr>
              <a:t>PDBsum</a:t>
            </a:r>
            <a:r>
              <a:rPr lang="ja-JP" altLang="en-US" sz="1400" dirty="0">
                <a:latin typeface="ＭＳ Ｐ明朝" pitchFamily="18" charset="-128"/>
                <a:ea typeface="ＭＳ Ｐ明朝" pitchFamily="18" charset="-128"/>
              </a:rPr>
              <a:t>　</a:t>
            </a:r>
            <a:r>
              <a:rPr lang="en-US" altLang="ja-JP" sz="1400" dirty="0">
                <a:latin typeface="ＭＳ Ｐ明朝" pitchFamily="18" charset="-128"/>
                <a:ea typeface="ＭＳ Ｐ明朝" pitchFamily="18" charset="-128"/>
              </a:rPr>
              <a:t>URL:</a:t>
            </a:r>
            <a:r>
              <a:rPr lang="ja-JP" altLang="en-US" sz="1400" dirty="0">
                <a:latin typeface="ＭＳ Ｐ明朝" pitchFamily="18" charset="-128"/>
                <a:ea typeface="ＭＳ Ｐ明朝" pitchFamily="18" charset="-128"/>
              </a:rPr>
              <a:t>　</a:t>
            </a:r>
            <a:r>
              <a:rPr lang="en-US" altLang="ja-JP" sz="1400" dirty="0">
                <a:latin typeface="ＭＳ Ｐ明朝" pitchFamily="18" charset="-128"/>
                <a:ea typeface="ＭＳ Ｐ明朝" pitchFamily="18" charset="-128"/>
                <a:hlinkClick r:id="rId11"/>
              </a:rPr>
              <a:t>http://www.ebi.ac.uk/pdbsum/</a:t>
            </a:r>
            <a:endParaRPr lang="en-US" altLang="ja-JP" sz="1400" dirty="0">
              <a:latin typeface="ＭＳ Ｐ明朝" pitchFamily="18" charset="-128"/>
              <a:ea typeface="ＭＳ Ｐ明朝" pitchFamily="18" charset="-128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ja-JP" sz="1400" dirty="0">
                <a:latin typeface="ＭＳ Ｐ明朝" pitchFamily="18" charset="-128"/>
                <a:ea typeface="ＭＳ Ｐ明朝" pitchFamily="18" charset="-128"/>
              </a:rPr>
              <a:t>Nikita</a:t>
            </a:r>
            <a:r>
              <a:rPr lang="ja-JP" altLang="en-US" sz="1400" dirty="0">
                <a:latin typeface="ＭＳ Ｐ明朝" pitchFamily="18" charset="-128"/>
                <a:ea typeface="ＭＳ Ｐ明朝" pitchFamily="18" charset="-128"/>
              </a:rPr>
              <a:t>　</a:t>
            </a:r>
            <a:r>
              <a:rPr lang="en-US" altLang="ja-JP" sz="1400" dirty="0" err="1">
                <a:latin typeface="ＭＳ Ｐ明朝" pitchFamily="18" charset="-128"/>
                <a:ea typeface="ＭＳ Ｐ明朝" pitchFamily="18" charset="-128"/>
              </a:rPr>
              <a:t>D.Prakhov</a:t>
            </a:r>
            <a:r>
              <a:rPr lang="en-US" altLang="ja-JP" sz="1400" dirty="0">
                <a:latin typeface="ＭＳ Ｐ明朝" pitchFamily="18" charset="-128"/>
                <a:ea typeface="ＭＳ Ｐ明朝" pitchFamily="18" charset="-128"/>
              </a:rPr>
              <a:t> et al. (2010) APPLICATIONS NOTE., 26,1374-1375.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ja-JP" sz="1400" dirty="0" err="1">
                <a:latin typeface="ＭＳ Ｐ明朝" pitchFamily="18" charset="-128"/>
                <a:ea typeface="ＭＳ Ｐ明朝" pitchFamily="18" charset="-128"/>
              </a:rPr>
              <a:t>Trott,O</a:t>
            </a:r>
            <a:r>
              <a:rPr lang="en-US" altLang="ja-JP" sz="1400" dirty="0">
                <a:latin typeface="ＭＳ Ｐ明朝" pitchFamily="18" charset="-128"/>
                <a:ea typeface="ＭＳ Ｐ明朝" pitchFamily="18" charset="-128"/>
              </a:rPr>
              <a:t>. and </a:t>
            </a:r>
            <a:r>
              <a:rPr lang="en-US" altLang="ja-JP" sz="1400" dirty="0" err="1">
                <a:latin typeface="ＭＳ Ｐ明朝" pitchFamily="18" charset="-128"/>
                <a:ea typeface="ＭＳ Ｐ明朝" pitchFamily="18" charset="-128"/>
              </a:rPr>
              <a:t>Olson,A.J</a:t>
            </a:r>
            <a:r>
              <a:rPr lang="en-US" altLang="ja-JP" sz="1400" dirty="0">
                <a:latin typeface="ＭＳ Ｐ明朝" pitchFamily="18" charset="-128"/>
                <a:ea typeface="ＭＳ Ｐ明朝" pitchFamily="18" charset="-128"/>
              </a:rPr>
              <a:t>.(2010)</a:t>
            </a:r>
            <a:r>
              <a:rPr lang="en-US" altLang="ja-JP" sz="1400" dirty="0" err="1">
                <a:latin typeface="ＭＳ Ｐ明朝" pitchFamily="18" charset="-128"/>
                <a:ea typeface="ＭＳ Ｐ明朝" pitchFamily="18" charset="-128"/>
              </a:rPr>
              <a:t>AutoDock</a:t>
            </a:r>
            <a:r>
              <a:rPr lang="en-US" altLang="ja-JP" sz="1400" dirty="0">
                <a:latin typeface="ＭＳ Ｐ明朝" pitchFamily="18" charset="-128"/>
                <a:ea typeface="ＭＳ Ｐ明朝" pitchFamily="18" charset="-128"/>
              </a:rPr>
              <a:t> </a:t>
            </a:r>
            <a:r>
              <a:rPr lang="en-US" altLang="ja-JP" sz="1400" dirty="0" err="1">
                <a:latin typeface="ＭＳ Ｐ明朝" pitchFamily="18" charset="-128"/>
                <a:ea typeface="ＭＳ Ｐ明朝" pitchFamily="18" charset="-128"/>
              </a:rPr>
              <a:t>Vina:improving</a:t>
            </a:r>
            <a:r>
              <a:rPr lang="en-US" altLang="ja-JP" sz="1400" dirty="0">
                <a:latin typeface="ＭＳ Ｐ明朝" pitchFamily="18" charset="-128"/>
                <a:ea typeface="ＭＳ Ｐ明朝" pitchFamily="18" charset="-128"/>
              </a:rPr>
              <a:t> the seed and accuracy of docking with a new screening function, efficient optimization, and multithreading. J. </a:t>
            </a:r>
            <a:r>
              <a:rPr lang="en-US" altLang="ja-JP" sz="1400" dirty="0" err="1">
                <a:latin typeface="ＭＳ Ｐ明朝" pitchFamily="18" charset="-128"/>
                <a:ea typeface="ＭＳ Ｐ明朝" pitchFamily="18" charset="-128"/>
              </a:rPr>
              <a:t>Comput</a:t>
            </a:r>
            <a:r>
              <a:rPr lang="en-US" altLang="ja-JP" sz="1400" dirty="0">
                <a:latin typeface="ＭＳ Ｐ明朝" pitchFamily="18" charset="-128"/>
                <a:ea typeface="ＭＳ Ｐ明朝" pitchFamily="18" charset="-128"/>
              </a:rPr>
              <a:t>. Chem., 31,455-461.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ja-JP" sz="1400" dirty="0" err="1">
                <a:latin typeface="ＭＳ Ｐ明朝" pitchFamily="18" charset="-128"/>
                <a:ea typeface="ＭＳ Ｐ明朝" pitchFamily="18" charset="-128"/>
              </a:rPr>
              <a:t>Morris,G.M</a:t>
            </a:r>
            <a:r>
              <a:rPr lang="en-US" altLang="ja-JP" sz="1400" dirty="0">
                <a:latin typeface="ＭＳ Ｐ明朝" pitchFamily="18" charset="-128"/>
                <a:ea typeface="ＭＳ Ｐ明朝" pitchFamily="18" charset="-128"/>
              </a:rPr>
              <a:t>. et al. (2009) AutoDock4 and </a:t>
            </a:r>
            <a:r>
              <a:rPr lang="en-US" altLang="ja-JP" sz="1400" dirty="0" err="1">
                <a:latin typeface="ＭＳ Ｐ明朝" pitchFamily="18" charset="-128"/>
                <a:ea typeface="ＭＳ Ｐ明朝" pitchFamily="18" charset="-128"/>
              </a:rPr>
              <a:t>AutoDockTools:automated</a:t>
            </a:r>
            <a:r>
              <a:rPr lang="en-US" altLang="ja-JP" sz="1400" dirty="0">
                <a:latin typeface="ＭＳ Ｐ明朝" pitchFamily="18" charset="-128"/>
                <a:ea typeface="ＭＳ Ｐ明朝" pitchFamily="18" charset="-128"/>
              </a:rPr>
              <a:t> docking with selective receptor flexibility. J. </a:t>
            </a:r>
            <a:r>
              <a:rPr lang="en-US" altLang="ja-JP" sz="1400" dirty="0" err="1">
                <a:latin typeface="ＭＳ Ｐ明朝" pitchFamily="18" charset="-128"/>
                <a:ea typeface="ＭＳ Ｐ明朝" pitchFamily="18" charset="-128"/>
              </a:rPr>
              <a:t>Comput</a:t>
            </a:r>
            <a:r>
              <a:rPr lang="en-US" altLang="ja-JP" sz="1400" dirty="0">
                <a:latin typeface="ＭＳ Ｐ明朝" pitchFamily="18" charset="-128"/>
                <a:ea typeface="ＭＳ Ｐ明朝" pitchFamily="18" charset="-128"/>
              </a:rPr>
              <a:t>. Chem., 30,2785-2791.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ja-JP" sz="1400" dirty="0" err="1">
                <a:latin typeface="ＭＳ Ｐ明朝" pitchFamily="18" charset="-128"/>
                <a:ea typeface="ＭＳ Ｐ明朝" pitchFamily="18" charset="-128"/>
              </a:rPr>
              <a:t>Irwin,J.J</a:t>
            </a:r>
            <a:r>
              <a:rPr lang="en-US" altLang="ja-JP" sz="1400" dirty="0">
                <a:latin typeface="ＭＳ Ｐ明朝" pitchFamily="18" charset="-128"/>
                <a:ea typeface="ＭＳ Ｐ明朝" pitchFamily="18" charset="-128"/>
              </a:rPr>
              <a:t>. And </a:t>
            </a:r>
            <a:r>
              <a:rPr lang="en-US" altLang="ja-JP" sz="1400" dirty="0" err="1">
                <a:latin typeface="ＭＳ Ｐ明朝" pitchFamily="18" charset="-128"/>
                <a:ea typeface="ＭＳ Ｐ明朝" pitchFamily="18" charset="-128"/>
              </a:rPr>
              <a:t>Shoichet,B.K</a:t>
            </a:r>
            <a:r>
              <a:rPr lang="en-US" altLang="ja-JP" sz="1400" dirty="0">
                <a:latin typeface="ＭＳ Ｐ明朝" pitchFamily="18" charset="-128"/>
                <a:ea typeface="ＭＳ Ｐ明朝" pitchFamily="18" charset="-128"/>
              </a:rPr>
              <a:t>. (2005) ZINC-- a free database of commercially available </a:t>
            </a:r>
            <a:r>
              <a:rPr lang="en-US" altLang="ja-JP" sz="1400" dirty="0" err="1">
                <a:latin typeface="ＭＳ Ｐ明朝" pitchFamily="18" charset="-128"/>
                <a:ea typeface="ＭＳ Ｐ明朝" pitchFamily="18" charset="-128"/>
              </a:rPr>
              <a:t>coompounds</a:t>
            </a:r>
            <a:r>
              <a:rPr lang="en-US" altLang="ja-JP" sz="1400" dirty="0">
                <a:latin typeface="ＭＳ Ｐ明朝" pitchFamily="18" charset="-128"/>
                <a:ea typeface="ＭＳ Ｐ明朝" pitchFamily="18" charset="-128"/>
              </a:rPr>
              <a:t> for virtual screening. J. Chem. Inf. Model., 45,177-182.</a:t>
            </a:r>
          </a:p>
        </p:txBody>
      </p:sp>
      <p:sp>
        <p:nvSpPr>
          <p:cNvPr id="3" name="U ターン矢印 2">
            <a:hlinkClick r:id="rId12" action="ppaction://hlinksldjump"/>
          </p:cNvPr>
          <p:cNvSpPr/>
          <p:nvPr/>
        </p:nvSpPr>
        <p:spPr>
          <a:xfrm>
            <a:off x="8244408" y="6165304"/>
            <a:ext cx="504056" cy="360040"/>
          </a:xfrm>
          <a:prstGeom prst="uturnArrow">
            <a:avLst/>
          </a:prstGeom>
          <a:solidFill>
            <a:schemeClr val="tx2"/>
          </a:solidFill>
          <a:scene3d>
            <a:camera prst="orthographicFront">
              <a:rot lat="1080000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90" name="Group 30"/>
          <p:cNvGraphicFramePr>
            <a:graphicFrameLocks noGrp="1"/>
          </p:cNvGraphicFramePr>
          <p:nvPr/>
        </p:nvGraphicFramePr>
        <p:xfrm>
          <a:off x="0" y="0"/>
          <a:ext cx="8640763" cy="7277100"/>
        </p:xfrm>
        <a:graphic>
          <a:graphicData uri="http://schemas.openxmlformats.org/drawingml/2006/table">
            <a:tbl>
              <a:tblPr/>
              <a:tblGrid>
                <a:gridCol w="8640763"/>
              </a:tblGrid>
              <a:tr h="411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Table of Contents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</a:pPr>
                      <a:r>
                        <a:rPr kumimoji="1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MS UI Gothic" pitchFamily="50" charset="-128"/>
                          <a:ea typeface="ＭＳ Ｐゴシック" charset="-128"/>
                        </a:rPr>
                        <a:t>You can skip a step if you know how to handle that step (e.g. If you know “ 5) PDB search and save”, you can go to “6) Editing files by Vim.”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</a:pPr>
                      <a:r>
                        <a:rPr kumimoji="1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MS UI Gothic" pitchFamily="50" charset="-128"/>
                          <a:ea typeface="ＭＳ Ｐゴシック" charset="-128"/>
                        </a:rPr>
                        <a:t>You can check just “2) Algorithm” and “9) Virtual Screening” if you know how to use AutoDock, VINA and other application soft wares.</a:t>
                      </a:r>
                      <a:endParaRPr kumimoji="1" lang="ja-JP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MS UI Gothic" pitchFamily="50" charset="-128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MS UI Gothic" pitchFamily="50" charset="-128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1) </a:t>
                      </a: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  <a:hlinkClick r:id="rId2" action="ppaction://hlinksldjump"/>
                        </a:rPr>
                        <a:t>Application soft wares and databases needed to download</a:t>
                      </a: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　</a:t>
                      </a:r>
                      <a:endParaRPr kumimoji="1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2) </a:t>
                      </a: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  <a:hlinkClick r:id="rId3" action="ppaction://hlinksldjump"/>
                        </a:rPr>
                        <a:t>Algorithm of VSDK</a:t>
                      </a: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　</a:t>
                      </a:r>
                      <a:endParaRPr kumimoji="1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3) </a:t>
                      </a: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  <a:hlinkClick r:id="rId4" action="ppaction://hlinksldjump"/>
                        </a:rPr>
                        <a:t>ZINC search and save for small molecules  </a:t>
                      </a: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442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4)  </a:t>
                      </a: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  <a:hlinkClick r:id="rId5" action="ppaction://hlinksldjump"/>
                        </a:rPr>
                        <a:t>Conversion of mol2 files to pdbqt files by Raccoon 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5) </a:t>
                      </a: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  <a:hlinkClick r:id="rId6" action="ppaction://hlinksldjump"/>
                        </a:rPr>
                        <a:t>PDB search and save</a:t>
                      </a: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6) </a:t>
                      </a: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  <a:hlinkClick r:id="rId7" action="ppaction://hlinksldjump"/>
                        </a:rPr>
                        <a:t>Editing files by Vim 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7) </a:t>
                      </a: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  <a:hlinkClick r:id="rId8" action="ppaction://hlinksldjump"/>
                        </a:rPr>
                        <a:t>ADT operation </a:t>
                      </a: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8)  </a:t>
                      </a: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  <a:hlinkClick r:id="rId9" action="ppaction://hlinksldjump"/>
                        </a:rPr>
                        <a:t>Creation of Conf.txt file </a:t>
                      </a:r>
                      <a:endParaRPr kumimoji="1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9) </a:t>
                      </a: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  <a:hlinkClick r:id="rId10" action="ppaction://hlinksldjump"/>
                        </a:rPr>
                        <a:t>Virtual Screening</a:t>
                      </a: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  <a:hlinkClick r:id="rId11" action="ppaction://hlinksldjump"/>
                        </a:rPr>
                        <a:t>Reference &amp; literature</a:t>
                      </a: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　</a:t>
                      </a:r>
                      <a:endParaRPr kumimoji="1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ＭＳ Ｐゴシック" charset="-128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15387" name="テキスト ボックス 2"/>
          <p:cNvSpPr txBox="1">
            <a:spLocks noChangeArrowheads="1"/>
          </p:cNvSpPr>
          <p:nvPr/>
        </p:nvSpPr>
        <p:spPr bwMode="auto">
          <a:xfrm>
            <a:off x="179388" y="5084763"/>
            <a:ext cx="87137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00100" lvl="1" indent="-342900">
              <a:buFont typeface="Wingdings" pitchFamily="2" charset="2"/>
              <a:buChar char="Ø"/>
            </a:pPr>
            <a:endParaRPr lang="en-US" altLang="ja-JP">
              <a:latin typeface="Calibri" pitchFamily="34" charset="0"/>
            </a:endParaRPr>
          </a:p>
        </p:txBody>
      </p:sp>
      <p:sp>
        <p:nvSpPr>
          <p:cNvPr id="5" name="U ターン矢印 4">
            <a:hlinkClick r:id="rId12" action="ppaction://hlinksldjump"/>
          </p:cNvPr>
          <p:cNvSpPr/>
          <p:nvPr/>
        </p:nvSpPr>
        <p:spPr>
          <a:xfrm>
            <a:off x="8597974" y="6233120"/>
            <a:ext cx="216024" cy="144016"/>
          </a:xfrm>
          <a:prstGeom prst="uturnArrow">
            <a:avLst/>
          </a:prstGeom>
          <a:solidFill>
            <a:schemeClr val="tx2"/>
          </a:solidFill>
          <a:scene3d>
            <a:camera prst="orthographicFront">
              <a:rot lat="1080000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テキスト ボックス 1"/>
          <p:cNvSpPr txBox="1">
            <a:spLocks noChangeArrowheads="1"/>
          </p:cNvSpPr>
          <p:nvPr/>
        </p:nvSpPr>
        <p:spPr bwMode="auto">
          <a:xfrm>
            <a:off x="1547813" y="476250"/>
            <a:ext cx="6048375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sz="2800">
                <a:latin typeface="ＭＳ Ｐ明朝" pitchFamily="18" charset="-128"/>
                <a:ea typeface="ＭＳ Ｐ明朝" pitchFamily="18" charset="-128"/>
              </a:rPr>
              <a:t>Application soft wares and databases needed to download</a:t>
            </a:r>
          </a:p>
          <a:p>
            <a:pPr algn="ctr"/>
            <a:endParaRPr lang="en-US" altLang="ja-JP" sz="1400"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84213" y="1916113"/>
            <a:ext cx="7559675" cy="45466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/>
            <a:r>
              <a:rPr lang="ja-JP" altLang="en-US" sz="2000" b="1">
                <a:latin typeface="ＭＳ Ｐ明朝" pitchFamily="18" charset="-128"/>
                <a:ea typeface="ＭＳ Ｐ明朝" pitchFamily="18" charset="-128"/>
              </a:rPr>
              <a:t>①</a:t>
            </a:r>
            <a:r>
              <a:rPr lang="en-US" altLang="ja-JP" sz="2000" b="1">
                <a:latin typeface="ＭＳ Ｐ明朝" pitchFamily="18" charset="-128"/>
                <a:ea typeface="ＭＳ Ｐ明朝" pitchFamily="18" charset="-128"/>
              </a:rPr>
              <a:t>application soft wares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altLang="ja-JP">
                <a:latin typeface="ＭＳ Ｐ明朝" pitchFamily="18" charset="-128"/>
                <a:ea typeface="ＭＳ Ｐ明朝" pitchFamily="18" charset="-128"/>
              </a:rPr>
              <a:t>Raccoon</a:t>
            </a:r>
            <a:r>
              <a:rPr lang="ja-JP" altLang="en-US">
                <a:latin typeface="ＭＳ Ｐ明朝" pitchFamily="18" charset="-128"/>
                <a:ea typeface="ＭＳ Ｐ明朝" pitchFamily="18" charset="-128"/>
              </a:rPr>
              <a:t>　</a:t>
            </a:r>
            <a:r>
              <a:rPr lang="en-US" altLang="ja-JP">
                <a:latin typeface="ＭＳ Ｐ明朝" pitchFamily="18" charset="-128"/>
                <a:ea typeface="ＭＳ Ｐ明朝" pitchFamily="18" charset="-128"/>
              </a:rPr>
              <a:t>URL:</a:t>
            </a:r>
            <a:r>
              <a:rPr lang="ja-JP" altLang="en-US">
                <a:latin typeface="ＭＳ Ｐ明朝" pitchFamily="18" charset="-128"/>
                <a:ea typeface="ＭＳ Ｐ明朝" pitchFamily="18" charset="-128"/>
              </a:rPr>
              <a:t>　 </a:t>
            </a:r>
            <a:r>
              <a:rPr lang="en-US" altLang="ja-JP">
                <a:latin typeface="ＭＳ Ｐ明朝" pitchFamily="18" charset="-128"/>
                <a:ea typeface="ＭＳ Ｐ明朝" pitchFamily="18" charset="-128"/>
                <a:hlinkClick r:id="rId2"/>
              </a:rPr>
              <a:t>http://autodock.scripps.edu/resources/raccoon</a:t>
            </a:r>
            <a:endParaRPr lang="en-US" altLang="ja-JP">
              <a:latin typeface="ＭＳ Ｐ明朝" pitchFamily="18" charset="-128"/>
              <a:ea typeface="ＭＳ Ｐ明朝" pitchFamily="18" charset="-128"/>
            </a:endParaRP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altLang="ja-JP">
                <a:latin typeface="ＭＳ Ｐ明朝" pitchFamily="18" charset="-128"/>
                <a:ea typeface="ＭＳ Ｐ明朝" pitchFamily="18" charset="-128"/>
              </a:rPr>
              <a:t>AutoDockTools</a:t>
            </a:r>
            <a:r>
              <a:rPr lang="ja-JP" altLang="en-US">
                <a:latin typeface="ＭＳ Ｐ明朝" pitchFamily="18" charset="-128"/>
                <a:ea typeface="ＭＳ Ｐ明朝" pitchFamily="18" charset="-128"/>
              </a:rPr>
              <a:t>（</a:t>
            </a:r>
            <a:r>
              <a:rPr lang="en-US" altLang="ja-JP">
                <a:latin typeface="ＭＳ Ｐ明朝" pitchFamily="18" charset="-128"/>
                <a:ea typeface="ＭＳ Ｐ明朝" pitchFamily="18" charset="-128"/>
              </a:rPr>
              <a:t>ADT</a:t>
            </a:r>
            <a:r>
              <a:rPr lang="ja-JP" altLang="en-US">
                <a:latin typeface="ＭＳ Ｐ明朝" pitchFamily="18" charset="-128"/>
                <a:ea typeface="ＭＳ Ｐ明朝" pitchFamily="18" charset="-128"/>
              </a:rPr>
              <a:t>）　</a:t>
            </a:r>
            <a:r>
              <a:rPr lang="en-US" altLang="ja-JP">
                <a:latin typeface="ＭＳ Ｐ明朝" pitchFamily="18" charset="-128"/>
                <a:ea typeface="ＭＳ Ｐ明朝" pitchFamily="18" charset="-128"/>
              </a:rPr>
              <a:t>URL: </a:t>
            </a:r>
            <a:r>
              <a:rPr lang="en-US" altLang="ja-JP">
                <a:latin typeface="ＭＳ Ｐ明朝" pitchFamily="18" charset="-128"/>
                <a:ea typeface="ＭＳ Ｐ明朝" pitchFamily="18" charset="-128"/>
                <a:hlinkClick r:id="rId3"/>
              </a:rPr>
              <a:t>http://autodock.scripps.edu/</a:t>
            </a:r>
            <a:r>
              <a:rPr lang="en-US" altLang="ja-JP">
                <a:latin typeface="ＭＳ Ｐ明朝" pitchFamily="18" charset="-128"/>
                <a:ea typeface="ＭＳ Ｐ明朝" pitchFamily="18" charset="-128"/>
              </a:rPr>
              <a:t> 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altLang="ja-JP">
                <a:latin typeface="ＭＳ Ｐ明朝" pitchFamily="18" charset="-128"/>
                <a:ea typeface="ＭＳ Ｐ明朝" pitchFamily="18" charset="-128"/>
              </a:rPr>
              <a:t>AutodockVina</a:t>
            </a:r>
            <a:r>
              <a:rPr lang="ja-JP" altLang="en-US">
                <a:latin typeface="ＭＳ Ｐ明朝" pitchFamily="18" charset="-128"/>
                <a:ea typeface="ＭＳ Ｐ明朝" pitchFamily="18" charset="-128"/>
              </a:rPr>
              <a:t>　</a:t>
            </a:r>
            <a:r>
              <a:rPr lang="en-US" altLang="ja-JP">
                <a:latin typeface="ＭＳ Ｐ明朝" pitchFamily="18" charset="-128"/>
                <a:ea typeface="ＭＳ Ｐ明朝" pitchFamily="18" charset="-128"/>
              </a:rPr>
              <a:t>URL: </a:t>
            </a:r>
            <a:r>
              <a:rPr lang="en-US" altLang="ja-JP">
                <a:latin typeface="ＭＳ Ｐ明朝" pitchFamily="18" charset="-128"/>
                <a:ea typeface="ＭＳ Ｐ明朝" pitchFamily="18" charset="-128"/>
                <a:hlinkClick r:id="rId4"/>
              </a:rPr>
              <a:t>http://vina.scripps.edu/</a:t>
            </a:r>
            <a:r>
              <a:rPr lang="en-US" altLang="ja-JP">
                <a:latin typeface="ＭＳ Ｐ明朝" pitchFamily="18" charset="-128"/>
                <a:ea typeface="ＭＳ Ｐ明朝" pitchFamily="18" charset="-128"/>
              </a:rPr>
              <a:t> 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altLang="ja-JP">
                <a:latin typeface="ＭＳ Ｐ明朝" pitchFamily="18" charset="-128"/>
                <a:ea typeface="ＭＳ Ｐ明朝" pitchFamily="18" charset="-128"/>
              </a:rPr>
              <a:t>Vim</a:t>
            </a:r>
            <a:r>
              <a:rPr lang="ja-JP" altLang="en-US">
                <a:latin typeface="ＭＳ Ｐ明朝" pitchFamily="18" charset="-128"/>
                <a:ea typeface="ＭＳ Ｐ明朝" pitchFamily="18" charset="-128"/>
              </a:rPr>
              <a:t>　</a:t>
            </a:r>
            <a:r>
              <a:rPr lang="en-US" altLang="ja-JP">
                <a:latin typeface="ＭＳ Ｐ明朝" pitchFamily="18" charset="-128"/>
                <a:ea typeface="ＭＳ Ｐ明朝" pitchFamily="18" charset="-128"/>
              </a:rPr>
              <a:t>URL: </a:t>
            </a:r>
            <a:r>
              <a:rPr lang="en-US" altLang="ja-JP">
                <a:latin typeface="ＭＳ Ｐ明朝" pitchFamily="18" charset="-128"/>
                <a:ea typeface="ＭＳ Ｐ明朝" pitchFamily="18" charset="-128"/>
                <a:hlinkClick r:id="rId5"/>
              </a:rPr>
              <a:t>http://www.vim.org/</a:t>
            </a:r>
            <a:r>
              <a:rPr lang="en-US" altLang="ja-JP">
                <a:latin typeface="ＭＳ Ｐ明朝" pitchFamily="18" charset="-128"/>
                <a:ea typeface="ＭＳ Ｐ明朝" pitchFamily="18" charset="-128"/>
              </a:rPr>
              <a:t> 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altLang="ja-JP">
                <a:latin typeface="ＭＳ Ｐ明朝" pitchFamily="18" charset="-128"/>
                <a:ea typeface="ＭＳ Ｐ明朝" pitchFamily="18" charset="-128"/>
              </a:rPr>
              <a:t>Cygwin</a:t>
            </a:r>
            <a:r>
              <a:rPr lang="ja-JP" altLang="en-US">
                <a:latin typeface="ＭＳ Ｐ明朝" pitchFamily="18" charset="-128"/>
                <a:ea typeface="ＭＳ Ｐ明朝" pitchFamily="18" charset="-128"/>
              </a:rPr>
              <a:t>　</a:t>
            </a:r>
            <a:r>
              <a:rPr lang="en-US" altLang="ja-JP">
                <a:latin typeface="ＭＳ Ｐ明朝" pitchFamily="18" charset="-128"/>
                <a:ea typeface="ＭＳ Ｐ明朝" pitchFamily="18" charset="-128"/>
              </a:rPr>
              <a:t>URL: </a:t>
            </a:r>
            <a:r>
              <a:rPr lang="en-US" altLang="ja-JP">
                <a:latin typeface="ＭＳ Ｐ明朝" pitchFamily="18" charset="-128"/>
                <a:ea typeface="ＭＳ Ｐ明朝" pitchFamily="18" charset="-128"/>
                <a:hlinkClick r:id="rId6"/>
              </a:rPr>
              <a:t>http://www.cygwin.com/</a:t>
            </a:r>
            <a:r>
              <a:rPr lang="en-US" altLang="ja-JP">
                <a:latin typeface="ＭＳ Ｐ明朝" pitchFamily="18" charset="-128"/>
                <a:ea typeface="ＭＳ Ｐ明朝" pitchFamily="18" charset="-128"/>
              </a:rPr>
              <a:t> 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altLang="ja-JP">
                <a:latin typeface="ＭＳ Ｐ明朝" pitchFamily="18" charset="-128"/>
                <a:ea typeface="ＭＳ Ｐ明朝" pitchFamily="18" charset="-128"/>
              </a:rPr>
              <a:t>ChemSketch</a:t>
            </a:r>
            <a:r>
              <a:rPr lang="ja-JP" altLang="en-US">
                <a:latin typeface="ＭＳ Ｐ明朝" pitchFamily="18" charset="-128"/>
                <a:ea typeface="ＭＳ Ｐ明朝" pitchFamily="18" charset="-128"/>
              </a:rPr>
              <a:t>　</a:t>
            </a:r>
            <a:r>
              <a:rPr lang="en-US" altLang="ja-JP">
                <a:latin typeface="ＭＳ Ｐ明朝" pitchFamily="18" charset="-128"/>
                <a:ea typeface="ＭＳ Ｐ明朝" pitchFamily="18" charset="-128"/>
              </a:rPr>
              <a:t>URL: </a:t>
            </a:r>
            <a:r>
              <a:rPr lang="en-US" altLang="ja-JP">
                <a:latin typeface="ＭＳ Ｐ明朝" pitchFamily="18" charset="-128"/>
                <a:ea typeface="ＭＳ Ｐ明朝" pitchFamily="18" charset="-128"/>
                <a:hlinkClick r:id="rId7"/>
              </a:rPr>
              <a:t>http://www.acdlabs.com/download/chemsk.html</a:t>
            </a:r>
            <a:r>
              <a:rPr lang="en-US" altLang="ja-JP">
                <a:latin typeface="ＭＳ Ｐ明朝" pitchFamily="18" charset="-128"/>
                <a:ea typeface="ＭＳ Ｐ明朝" pitchFamily="18" charset="-128"/>
              </a:rPr>
              <a:t> 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altLang="ja-JP">
                <a:latin typeface="ＭＳ Ｐ明朝" pitchFamily="18" charset="-128"/>
                <a:ea typeface="ＭＳ Ｐ明朝" pitchFamily="18" charset="-128"/>
              </a:rPr>
              <a:t>Facio</a:t>
            </a:r>
            <a:r>
              <a:rPr lang="ja-JP" altLang="en-US">
                <a:latin typeface="ＭＳ Ｐ明朝" pitchFamily="18" charset="-128"/>
                <a:ea typeface="ＭＳ Ｐ明朝" pitchFamily="18" charset="-128"/>
              </a:rPr>
              <a:t>　</a:t>
            </a:r>
            <a:r>
              <a:rPr lang="en-US" altLang="ja-JP">
                <a:latin typeface="ＭＳ Ｐ明朝" pitchFamily="18" charset="-128"/>
                <a:ea typeface="ＭＳ Ｐ明朝" pitchFamily="18" charset="-128"/>
              </a:rPr>
              <a:t>URL: </a:t>
            </a:r>
            <a:r>
              <a:rPr lang="en-US" altLang="ja-JP">
                <a:latin typeface="ＭＳ Ｐ明朝" pitchFamily="18" charset="-128"/>
                <a:ea typeface="ＭＳ Ｐ明朝" pitchFamily="18" charset="-128"/>
                <a:hlinkClick r:id="rId8"/>
              </a:rPr>
              <a:t>http://www1.bbiq.jp/zzzfelis/</a:t>
            </a:r>
            <a:r>
              <a:rPr lang="en-US" altLang="ja-JP">
                <a:latin typeface="ＭＳ Ｐ明朝" pitchFamily="18" charset="-128"/>
                <a:ea typeface="ＭＳ Ｐ明朝" pitchFamily="18" charset="-128"/>
              </a:rPr>
              <a:t> </a:t>
            </a:r>
          </a:p>
          <a:p>
            <a:pPr marL="342900" indent="-342900">
              <a:buFont typeface="Calibri" pitchFamily="34" charset="0"/>
              <a:buAutoNum type="arabicPeriod"/>
            </a:pPr>
            <a:endParaRPr lang="en-US" altLang="ja-JP">
              <a:latin typeface="ＭＳ Ｐ明朝" pitchFamily="18" charset="-128"/>
              <a:ea typeface="ＭＳ Ｐ明朝" pitchFamily="18" charset="-128"/>
            </a:endParaRPr>
          </a:p>
          <a:p>
            <a:pPr marL="342900" indent="-342900"/>
            <a:r>
              <a:rPr lang="ja-JP" altLang="en-US" sz="2000" b="1">
                <a:latin typeface="ＭＳ Ｐ明朝" pitchFamily="18" charset="-128"/>
                <a:ea typeface="ＭＳ Ｐ明朝" pitchFamily="18" charset="-128"/>
              </a:rPr>
              <a:t>②</a:t>
            </a:r>
            <a:r>
              <a:rPr lang="en-US" altLang="ja-JP" sz="2000" b="1">
                <a:latin typeface="ＭＳ Ｐ明朝" pitchFamily="18" charset="-128"/>
                <a:ea typeface="ＭＳ Ｐ明朝" pitchFamily="18" charset="-128"/>
              </a:rPr>
              <a:t>databases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altLang="ja-JP">
                <a:latin typeface="ＭＳ Ｐ明朝" pitchFamily="18" charset="-128"/>
                <a:ea typeface="ＭＳ Ｐ明朝" pitchFamily="18" charset="-128"/>
              </a:rPr>
              <a:t>ZINC</a:t>
            </a:r>
            <a:r>
              <a:rPr lang="ja-JP" altLang="en-US">
                <a:latin typeface="ＭＳ Ｐ明朝" pitchFamily="18" charset="-128"/>
                <a:ea typeface="ＭＳ Ｐ明朝" pitchFamily="18" charset="-128"/>
              </a:rPr>
              <a:t>　</a:t>
            </a:r>
            <a:r>
              <a:rPr lang="en-US" altLang="ja-JP">
                <a:latin typeface="ＭＳ Ｐ明朝" pitchFamily="18" charset="-128"/>
                <a:ea typeface="ＭＳ Ｐ明朝" pitchFamily="18" charset="-128"/>
              </a:rPr>
              <a:t>URL:</a:t>
            </a:r>
            <a:r>
              <a:rPr lang="ja-JP" altLang="en-US">
                <a:latin typeface="ＭＳ Ｐ明朝" pitchFamily="18" charset="-128"/>
                <a:ea typeface="ＭＳ Ｐ明朝" pitchFamily="18" charset="-128"/>
              </a:rPr>
              <a:t>　</a:t>
            </a:r>
            <a:r>
              <a:rPr lang="en-US" altLang="ja-JP">
                <a:latin typeface="ＭＳ Ｐ明朝" pitchFamily="18" charset="-128"/>
                <a:ea typeface="ＭＳ Ｐ明朝" pitchFamily="18" charset="-128"/>
                <a:hlinkClick r:id="rId9"/>
              </a:rPr>
              <a:t>http://zinc.docking.org/choose.shtml</a:t>
            </a:r>
            <a:endParaRPr lang="en-US" altLang="ja-JP">
              <a:latin typeface="ＭＳ Ｐ明朝" pitchFamily="18" charset="-128"/>
              <a:ea typeface="ＭＳ Ｐ明朝" pitchFamily="18" charset="-128"/>
            </a:endParaRP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altLang="ja-JP">
                <a:latin typeface="ＭＳ Ｐ明朝" pitchFamily="18" charset="-128"/>
                <a:ea typeface="ＭＳ Ｐ明朝" pitchFamily="18" charset="-128"/>
              </a:rPr>
              <a:t>ProteinDataBank</a:t>
            </a:r>
            <a:r>
              <a:rPr lang="ja-JP" altLang="en-US">
                <a:latin typeface="ＭＳ Ｐ明朝" pitchFamily="18" charset="-128"/>
                <a:ea typeface="ＭＳ Ｐ明朝" pitchFamily="18" charset="-128"/>
              </a:rPr>
              <a:t>（</a:t>
            </a:r>
            <a:r>
              <a:rPr lang="en-US" altLang="ja-JP">
                <a:latin typeface="ＭＳ Ｐ明朝" pitchFamily="18" charset="-128"/>
                <a:ea typeface="ＭＳ Ｐ明朝" pitchFamily="18" charset="-128"/>
              </a:rPr>
              <a:t>PDB</a:t>
            </a:r>
            <a:r>
              <a:rPr lang="ja-JP" altLang="en-US">
                <a:latin typeface="ＭＳ Ｐ明朝" pitchFamily="18" charset="-128"/>
                <a:ea typeface="ＭＳ Ｐ明朝" pitchFamily="18" charset="-128"/>
              </a:rPr>
              <a:t>）　</a:t>
            </a:r>
            <a:r>
              <a:rPr lang="en-US" altLang="ja-JP">
                <a:latin typeface="ＭＳ Ｐ明朝" pitchFamily="18" charset="-128"/>
                <a:ea typeface="ＭＳ Ｐ明朝" pitchFamily="18" charset="-128"/>
              </a:rPr>
              <a:t>URL:</a:t>
            </a:r>
            <a:r>
              <a:rPr lang="ja-JP" altLang="en-US">
                <a:latin typeface="ＭＳ Ｐ明朝" pitchFamily="18" charset="-128"/>
                <a:ea typeface="ＭＳ Ｐ明朝" pitchFamily="18" charset="-128"/>
              </a:rPr>
              <a:t>　</a:t>
            </a:r>
            <a:r>
              <a:rPr lang="en-US" altLang="ja-JP">
                <a:latin typeface="ＭＳ Ｐ明朝" pitchFamily="18" charset="-128"/>
                <a:ea typeface="ＭＳ Ｐ明朝" pitchFamily="18" charset="-128"/>
                <a:hlinkClick r:id="rId10"/>
              </a:rPr>
              <a:t>http://www.rcsb.org/pdb/home/home.do;jsessionid=7176EBC653582CAD01B805746B4A410C</a:t>
            </a:r>
            <a:r>
              <a:rPr lang="en-US" altLang="ja-JP">
                <a:latin typeface="ＭＳ Ｐ明朝" pitchFamily="18" charset="-128"/>
                <a:ea typeface="ＭＳ Ｐ明朝" pitchFamily="18" charset="-128"/>
              </a:rPr>
              <a:t> 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altLang="ja-JP">
                <a:latin typeface="ＭＳ Ｐ明朝" pitchFamily="18" charset="-128"/>
                <a:ea typeface="ＭＳ Ｐ明朝" pitchFamily="18" charset="-128"/>
              </a:rPr>
              <a:t>PDBsum</a:t>
            </a:r>
            <a:r>
              <a:rPr lang="ja-JP" altLang="en-US">
                <a:latin typeface="ＭＳ Ｐ明朝" pitchFamily="18" charset="-128"/>
                <a:ea typeface="ＭＳ Ｐ明朝" pitchFamily="18" charset="-128"/>
              </a:rPr>
              <a:t>　</a:t>
            </a:r>
            <a:r>
              <a:rPr lang="en-US" altLang="ja-JP">
                <a:latin typeface="ＭＳ Ｐ明朝" pitchFamily="18" charset="-128"/>
                <a:ea typeface="ＭＳ Ｐ明朝" pitchFamily="18" charset="-128"/>
              </a:rPr>
              <a:t>URL:</a:t>
            </a:r>
            <a:r>
              <a:rPr lang="ja-JP" altLang="en-US">
                <a:latin typeface="ＭＳ Ｐ明朝" pitchFamily="18" charset="-128"/>
                <a:ea typeface="ＭＳ Ｐ明朝" pitchFamily="18" charset="-128"/>
              </a:rPr>
              <a:t>　</a:t>
            </a:r>
            <a:r>
              <a:rPr lang="en-US" altLang="ja-JP">
                <a:latin typeface="ＭＳ Ｐ明朝" pitchFamily="18" charset="-128"/>
                <a:ea typeface="ＭＳ Ｐ明朝" pitchFamily="18" charset="-128"/>
                <a:hlinkClick r:id="rId11"/>
              </a:rPr>
              <a:t>http://www.ebi.ac.uk/pdbsum/</a:t>
            </a:r>
            <a:endParaRPr lang="en-US" altLang="ja-JP">
              <a:latin typeface="ＭＳ Ｐ明朝" pitchFamily="18" charset="-128"/>
              <a:ea typeface="ＭＳ Ｐ明朝" pitchFamily="18" charset="-128"/>
            </a:endParaRPr>
          </a:p>
          <a:p>
            <a:pPr marL="342900" indent="-342900"/>
            <a:endParaRPr lang="ja-JP" altLang="en-US">
              <a:latin typeface="Calibri" pitchFamily="34" charset="0"/>
            </a:endParaRPr>
          </a:p>
        </p:txBody>
      </p:sp>
      <p:sp>
        <p:nvSpPr>
          <p:cNvPr id="5" name="U ターン矢印 4">
            <a:hlinkClick r:id="rId12" action="ppaction://hlinksldjump"/>
          </p:cNvPr>
          <p:cNvSpPr/>
          <p:nvPr/>
        </p:nvSpPr>
        <p:spPr>
          <a:xfrm>
            <a:off x="8244408" y="6165304"/>
            <a:ext cx="504056" cy="360040"/>
          </a:xfrm>
          <a:prstGeom prst="uturnArrow">
            <a:avLst/>
          </a:prstGeom>
          <a:solidFill>
            <a:schemeClr val="tx2"/>
          </a:solidFill>
          <a:scene3d>
            <a:camera prst="orthographicFront">
              <a:rot lat="1080000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正方形/長方形 25"/>
          <p:cNvSpPr/>
          <p:nvPr/>
        </p:nvSpPr>
        <p:spPr>
          <a:xfrm>
            <a:off x="6372225" y="3500438"/>
            <a:ext cx="1223963" cy="43338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 dirty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directory</a:t>
            </a:r>
            <a:endParaRPr lang="ja-JP" altLang="en-US" sz="1400" dirty="0">
              <a:solidFill>
                <a:schemeClr val="tx1"/>
              </a:solidFill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27" name="円/楕円 26"/>
          <p:cNvSpPr/>
          <p:nvPr/>
        </p:nvSpPr>
        <p:spPr>
          <a:xfrm>
            <a:off x="6372225" y="4076700"/>
            <a:ext cx="1216025" cy="354013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 dirty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file</a:t>
            </a:r>
          </a:p>
        </p:txBody>
      </p:sp>
      <p:grpSp>
        <p:nvGrpSpPr>
          <p:cNvPr id="17411" name="グループ化 40"/>
          <p:cNvGrpSpPr>
            <a:grpSpLocks/>
          </p:cNvGrpSpPr>
          <p:nvPr/>
        </p:nvGrpSpPr>
        <p:grpSpPr bwMode="auto">
          <a:xfrm>
            <a:off x="468313" y="3365500"/>
            <a:ext cx="7126287" cy="2592388"/>
            <a:chOff x="1331640" y="2132856"/>
            <a:chExt cx="6717436" cy="2592288"/>
          </a:xfrm>
        </p:grpSpPr>
        <p:sp>
          <p:nvSpPr>
            <p:cNvPr id="7" name="正方形/長方形 6"/>
            <p:cNvSpPr/>
            <p:nvPr/>
          </p:nvSpPr>
          <p:spPr>
            <a:xfrm>
              <a:off x="1331640" y="2132856"/>
              <a:ext cx="3961027" cy="2592288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b="1" dirty="0">
                  <a:solidFill>
                    <a:schemeClr val="tx1"/>
                  </a:solidFill>
                  <a:latin typeface="ＭＳ Ｐ明朝" pitchFamily="18" charset="-128"/>
                  <a:ea typeface="ＭＳ Ｐ明朝" pitchFamily="18" charset="-128"/>
                </a:rPr>
                <a:t>VS</a:t>
              </a:r>
              <a:r>
                <a:rPr lang="ja-JP" altLang="en-US" b="1" dirty="0">
                  <a:solidFill>
                    <a:schemeClr val="tx1"/>
                  </a:solidFill>
                  <a:latin typeface="ＭＳ Ｐ明朝" pitchFamily="18" charset="-128"/>
                  <a:ea typeface="ＭＳ Ｐ明朝" pitchFamily="18" charset="-128"/>
                </a:rPr>
                <a:t>０１</a:t>
              </a:r>
              <a:endParaRPr lang="en-US" altLang="ja-JP" b="1" dirty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ja-JP" b="1" dirty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ja-JP" b="1" dirty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ja-JP" b="1" dirty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ja-JP" b="1" dirty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ja-JP" b="1" dirty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ja-JP" b="1" dirty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ja-JP" b="1" dirty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b="1" dirty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endParaRPr>
            </a:p>
          </p:txBody>
        </p:sp>
        <p:grpSp>
          <p:nvGrpSpPr>
            <p:cNvPr id="17434" name="グループ化 39"/>
            <p:cNvGrpSpPr>
              <a:grpSpLocks/>
            </p:cNvGrpSpPr>
            <p:nvPr/>
          </p:nvGrpSpPr>
          <p:grpSpPr bwMode="auto">
            <a:xfrm>
              <a:off x="1475656" y="2348880"/>
              <a:ext cx="6573420" cy="2304256"/>
              <a:chOff x="1475656" y="2348880"/>
              <a:chExt cx="6573420" cy="2304256"/>
            </a:xfrm>
          </p:grpSpPr>
          <p:sp>
            <p:nvSpPr>
              <p:cNvPr id="8" name="正方形/長方形 7"/>
              <p:cNvSpPr/>
              <p:nvPr/>
            </p:nvSpPr>
            <p:spPr>
              <a:xfrm>
                <a:off x="6896831" y="3420270"/>
                <a:ext cx="1152245" cy="865154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ja-JP" sz="1400" b="1" dirty="0">
                    <a:solidFill>
                      <a:schemeClr val="tx1"/>
                    </a:solidFill>
                    <a:latin typeface="ＭＳ Ｐ明朝" pitchFamily="18" charset="-128"/>
                    <a:ea typeface="ＭＳ Ｐ明朝" pitchFamily="18" charset="-128"/>
                  </a:rPr>
                  <a:t>Data</a:t>
                </a:r>
                <a:r>
                  <a:rPr lang="ja-JP" altLang="en-US" sz="1400" b="1" dirty="0">
                    <a:solidFill>
                      <a:schemeClr val="tx1"/>
                    </a:solidFill>
                    <a:latin typeface="ＭＳ Ｐ明朝" pitchFamily="18" charset="-128"/>
                    <a:ea typeface="ＭＳ Ｐ明朝" pitchFamily="18" charset="-128"/>
                  </a:rPr>
                  <a:t>（</a:t>
                </a:r>
                <a:r>
                  <a:rPr lang="en-US" altLang="ja-JP" sz="1400" b="1" dirty="0">
                    <a:solidFill>
                      <a:schemeClr val="tx1"/>
                    </a:solidFill>
                    <a:latin typeface="ＭＳ Ｐ明朝" pitchFamily="18" charset="-128"/>
                    <a:ea typeface="ＭＳ Ｐ明朝" pitchFamily="18" charset="-128"/>
                  </a:rPr>
                  <a:t>output</a:t>
                </a:r>
                <a:r>
                  <a:rPr lang="ja-JP" altLang="en-US" sz="1400" b="1" dirty="0">
                    <a:solidFill>
                      <a:schemeClr val="tx1"/>
                    </a:solidFill>
                    <a:latin typeface="ＭＳ Ｐ明朝" pitchFamily="18" charset="-128"/>
                    <a:ea typeface="ＭＳ Ｐ明朝" pitchFamily="18" charset="-128"/>
                  </a:rPr>
                  <a:t>）</a:t>
                </a:r>
                <a:endParaRPr lang="en-US" altLang="ja-JP" sz="1400" dirty="0">
                  <a:solidFill>
                    <a:schemeClr val="tx1"/>
                  </a:solidFill>
                  <a:latin typeface="ＭＳ Ｐ明朝" pitchFamily="18" charset="-128"/>
                  <a:ea typeface="ＭＳ Ｐ明朝" pitchFamily="18" charset="-128"/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ja-JP" sz="1050" dirty="0">
                    <a:solidFill>
                      <a:schemeClr val="tx1"/>
                    </a:solidFill>
                    <a:latin typeface="ＭＳ Ｐ明朝" pitchFamily="18" charset="-128"/>
                    <a:ea typeface="ＭＳ Ｐ明朝" pitchFamily="18" charset="-128"/>
                  </a:rPr>
                  <a:t>ZINCCode.pdbqt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ja-JP" sz="1050" dirty="0">
                    <a:solidFill>
                      <a:schemeClr val="tx1"/>
                    </a:solidFill>
                    <a:latin typeface="ＭＳ Ｐ明朝" pitchFamily="18" charset="-128"/>
                    <a:ea typeface="ＭＳ Ｐ明朝" pitchFamily="18" charset="-128"/>
                  </a:rPr>
                  <a:t>ZINCCode.txt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1050" dirty="0">
                  <a:solidFill>
                    <a:schemeClr val="tx1"/>
                  </a:solidFill>
                  <a:latin typeface="ＭＳ Ｐ明朝" pitchFamily="18" charset="-128"/>
                  <a:ea typeface="ＭＳ Ｐ明朝" pitchFamily="18" charset="-128"/>
                </a:endParaRPr>
              </a:p>
            </p:txBody>
          </p:sp>
          <p:sp>
            <p:nvSpPr>
              <p:cNvPr id="23" name="円/楕円 22"/>
              <p:cNvSpPr/>
              <p:nvPr/>
            </p:nvSpPr>
            <p:spPr>
              <a:xfrm>
                <a:off x="3131835" y="2348748"/>
                <a:ext cx="1224073" cy="431783"/>
              </a:xfrm>
              <a:prstGeom prst="ellipse">
                <a:avLst/>
              </a:prstGeom>
              <a:noFill/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ja-JP" sz="1400" dirty="0">
                    <a:solidFill>
                      <a:schemeClr val="tx1"/>
                    </a:solidFill>
                    <a:latin typeface="ＭＳ Ｐ明朝" pitchFamily="18" charset="-128"/>
                    <a:ea typeface="ＭＳ Ｐ明朝" pitchFamily="18" charset="-128"/>
                  </a:rPr>
                  <a:t>receptor</a:t>
                </a:r>
                <a:endParaRPr lang="ja-JP" altLang="en-US" sz="1400" dirty="0">
                  <a:solidFill>
                    <a:schemeClr val="tx1"/>
                  </a:solidFill>
                  <a:latin typeface="ＭＳ Ｐ明朝" pitchFamily="18" charset="-128"/>
                  <a:ea typeface="ＭＳ Ｐ明朝" pitchFamily="18" charset="-128"/>
                </a:endParaRPr>
              </a:p>
            </p:txBody>
          </p:sp>
          <p:sp>
            <p:nvSpPr>
              <p:cNvPr id="24" name="円/楕円 23"/>
              <p:cNvSpPr/>
              <p:nvPr/>
            </p:nvSpPr>
            <p:spPr>
              <a:xfrm>
                <a:off x="3779786" y="2996423"/>
                <a:ext cx="1152245" cy="433371"/>
              </a:xfrm>
              <a:prstGeom prst="ellipse">
                <a:avLst/>
              </a:prstGeom>
              <a:noFill/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ja-JP" sz="1400" dirty="0">
                    <a:solidFill>
                      <a:schemeClr val="tx1"/>
                    </a:solidFill>
                    <a:latin typeface="ＭＳ Ｐ明朝" pitchFamily="18" charset="-128"/>
                    <a:ea typeface="ＭＳ Ｐ明朝" pitchFamily="18" charset="-128"/>
                  </a:rPr>
                  <a:t>Conf.txt</a:t>
                </a:r>
                <a:endParaRPr lang="ja-JP" altLang="en-US" sz="1400" dirty="0">
                  <a:solidFill>
                    <a:schemeClr val="tx1"/>
                  </a:solidFill>
                  <a:latin typeface="ＭＳ Ｐ明朝" pitchFamily="18" charset="-128"/>
                  <a:ea typeface="ＭＳ Ｐ明朝" pitchFamily="18" charset="-128"/>
                </a:endParaRPr>
              </a:p>
            </p:txBody>
          </p:sp>
          <p:sp>
            <p:nvSpPr>
              <p:cNvPr id="25" name="正方形/長方形 24"/>
              <p:cNvSpPr/>
              <p:nvPr/>
            </p:nvSpPr>
            <p:spPr>
              <a:xfrm>
                <a:off x="1475297" y="3717120"/>
                <a:ext cx="1512882" cy="936589"/>
              </a:xfrm>
              <a:prstGeom prst="rect">
                <a:avLst/>
              </a:prstGeom>
              <a:noFill/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ja-JP" sz="1400" b="1" dirty="0">
                    <a:solidFill>
                      <a:schemeClr val="tx1"/>
                    </a:solidFill>
                    <a:latin typeface="ＭＳ Ｐ明朝" pitchFamily="18" charset="-128"/>
                    <a:ea typeface="ＭＳ Ｐ明朝" pitchFamily="18" charset="-128"/>
                  </a:rPr>
                  <a:t>Vina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ja-JP" sz="1050" dirty="0">
                    <a:solidFill>
                      <a:schemeClr val="tx1"/>
                    </a:solidFill>
                    <a:latin typeface="ＭＳ Ｐ明朝" pitchFamily="18" charset="-128"/>
                    <a:ea typeface="ＭＳ Ｐ明朝" pitchFamily="18" charset="-128"/>
                  </a:rPr>
                  <a:t>vina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ja-JP" sz="1050" dirty="0">
                    <a:solidFill>
                      <a:schemeClr val="tx1"/>
                    </a:solidFill>
                    <a:latin typeface="ＭＳ Ｐ明朝" pitchFamily="18" charset="-128"/>
                    <a:ea typeface="ＭＳ Ｐ明朝" pitchFamily="18" charset="-128"/>
                  </a:rPr>
                  <a:t>vina_split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ja-JP" sz="1050" dirty="0">
                    <a:solidFill>
                      <a:schemeClr val="tx1"/>
                    </a:solidFill>
                    <a:latin typeface="ＭＳ Ｐ明朝" pitchFamily="18" charset="-128"/>
                    <a:ea typeface="ＭＳ Ｐ明朝" pitchFamily="18" charset="-128"/>
                  </a:rPr>
                  <a:t>vina_license</a:t>
                </a:r>
              </a:p>
            </p:txBody>
          </p:sp>
          <p:sp>
            <p:nvSpPr>
              <p:cNvPr id="35" name="円/楕円 34"/>
              <p:cNvSpPr/>
              <p:nvPr/>
            </p:nvSpPr>
            <p:spPr>
              <a:xfrm>
                <a:off x="1547125" y="2493205"/>
                <a:ext cx="1441053" cy="1079458"/>
              </a:xfrm>
              <a:prstGeom prst="ellipse">
                <a:avLst/>
              </a:prstGeom>
              <a:noFill/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ja-JP" sz="1400" dirty="0">
                    <a:solidFill>
                      <a:schemeClr val="tx1"/>
                    </a:solidFill>
                    <a:latin typeface="ＭＳ Ｐ明朝" pitchFamily="18" charset="-128"/>
                    <a:ea typeface="ＭＳ Ｐ明朝" pitchFamily="18" charset="-128"/>
                  </a:rPr>
                  <a:t>Ligands</a:t>
                </a:r>
                <a:endParaRPr lang="ja-JP" altLang="en-US" sz="1400" dirty="0">
                  <a:solidFill>
                    <a:schemeClr val="tx1"/>
                  </a:solidFill>
                  <a:latin typeface="ＭＳ Ｐ明朝" pitchFamily="18" charset="-128"/>
                  <a:ea typeface="ＭＳ Ｐ明朝" pitchFamily="18" charset="-128"/>
                </a:endParaRPr>
              </a:p>
            </p:txBody>
          </p:sp>
        </p:grpSp>
      </p:grpSp>
      <p:sp>
        <p:nvSpPr>
          <p:cNvPr id="17412" name="テキスト ボックス 42"/>
          <p:cNvSpPr txBox="1">
            <a:spLocks noChangeArrowheads="1"/>
          </p:cNvSpPr>
          <p:nvPr/>
        </p:nvSpPr>
        <p:spPr bwMode="auto">
          <a:xfrm>
            <a:off x="468313" y="1196975"/>
            <a:ext cx="1439862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sz="1400">
                <a:latin typeface="ＭＳ Ｐ明朝" pitchFamily="18" charset="-128"/>
                <a:ea typeface="ＭＳ Ｐ明朝" pitchFamily="18" charset="-128"/>
              </a:rPr>
              <a:t>Ligands</a:t>
            </a:r>
          </a:p>
          <a:p>
            <a:pPr algn="ctr"/>
            <a:endParaRPr lang="en-US" altLang="ja-JP" sz="1400">
              <a:latin typeface="ＭＳ Ｐ明朝" pitchFamily="18" charset="-128"/>
              <a:ea typeface="ＭＳ Ｐ明朝" pitchFamily="18" charset="-128"/>
            </a:endParaRPr>
          </a:p>
          <a:p>
            <a:pPr algn="ctr"/>
            <a:r>
              <a:rPr lang="en-US" altLang="ja-JP" sz="1400">
                <a:latin typeface="ＭＳ Ｐ明朝" pitchFamily="18" charset="-128"/>
                <a:ea typeface="ＭＳ Ｐ明朝" pitchFamily="18" charset="-128"/>
              </a:rPr>
              <a:t>Download from ZINC or other databases</a:t>
            </a:r>
          </a:p>
          <a:p>
            <a:pPr algn="ctr"/>
            <a:r>
              <a:rPr lang="ja-JP" altLang="en-US" sz="1400">
                <a:latin typeface="ＭＳ Ｐ明朝" pitchFamily="18" charset="-128"/>
                <a:ea typeface="ＭＳ Ｐ明朝" pitchFamily="18" charset="-128"/>
              </a:rPr>
              <a:t>↓</a:t>
            </a:r>
            <a:endParaRPr lang="en-US" altLang="ja-JP" sz="1400">
              <a:latin typeface="ＭＳ Ｐ明朝" pitchFamily="18" charset="-128"/>
              <a:ea typeface="ＭＳ Ｐ明朝" pitchFamily="18" charset="-128"/>
            </a:endParaRPr>
          </a:p>
          <a:p>
            <a:pPr algn="ctr"/>
            <a:r>
              <a:rPr lang="en-US" altLang="ja-JP" sz="1400">
                <a:latin typeface="ＭＳ Ｐ明朝" pitchFamily="18" charset="-128"/>
                <a:ea typeface="ＭＳ Ｐ明朝" pitchFamily="18" charset="-128"/>
              </a:rPr>
              <a:t>Convert to *.pdbqt</a:t>
            </a:r>
          </a:p>
        </p:txBody>
      </p:sp>
      <p:cxnSp>
        <p:nvCxnSpPr>
          <p:cNvPr id="45" name="直線矢印コネクタ 44"/>
          <p:cNvCxnSpPr>
            <a:stCxn id="17412" idx="2"/>
          </p:cNvCxnSpPr>
          <p:nvPr/>
        </p:nvCxnSpPr>
        <p:spPr>
          <a:xfrm rot="16200000" flipH="1">
            <a:off x="939006" y="3261519"/>
            <a:ext cx="712788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14" name="テキスト ボックス 45"/>
          <p:cNvSpPr txBox="1">
            <a:spLocks noChangeArrowheads="1"/>
          </p:cNvSpPr>
          <p:nvPr/>
        </p:nvSpPr>
        <p:spPr bwMode="auto">
          <a:xfrm>
            <a:off x="1908175" y="1196975"/>
            <a:ext cx="19431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sz="1400">
                <a:latin typeface="ＭＳ Ｐ明朝" pitchFamily="18" charset="-128"/>
                <a:ea typeface="ＭＳ Ｐ明朝" pitchFamily="18" charset="-128"/>
              </a:rPr>
              <a:t>Receptor</a:t>
            </a:r>
          </a:p>
          <a:p>
            <a:pPr algn="ctr"/>
            <a:endParaRPr lang="en-US" altLang="ja-JP" sz="1400">
              <a:latin typeface="ＭＳ Ｐ明朝" pitchFamily="18" charset="-128"/>
              <a:ea typeface="ＭＳ Ｐ明朝" pitchFamily="18" charset="-128"/>
            </a:endParaRPr>
          </a:p>
          <a:p>
            <a:pPr algn="ctr"/>
            <a:r>
              <a:rPr lang="en-US" altLang="ja-JP" sz="1400">
                <a:latin typeface="ＭＳ Ｐ明朝" pitchFamily="18" charset="-128"/>
                <a:ea typeface="ＭＳ Ｐ明朝" pitchFamily="18" charset="-128"/>
              </a:rPr>
              <a:t>Download from PDB</a:t>
            </a:r>
          </a:p>
          <a:p>
            <a:pPr algn="ctr"/>
            <a:r>
              <a:rPr lang="ja-JP" altLang="en-US" sz="1400">
                <a:latin typeface="ＭＳ Ｐ明朝" pitchFamily="18" charset="-128"/>
                <a:ea typeface="ＭＳ Ｐ明朝" pitchFamily="18" charset="-128"/>
              </a:rPr>
              <a:t>↓</a:t>
            </a:r>
            <a:endParaRPr lang="en-US" altLang="ja-JP" sz="1400">
              <a:latin typeface="ＭＳ Ｐ明朝" pitchFamily="18" charset="-128"/>
              <a:ea typeface="ＭＳ Ｐ明朝" pitchFamily="18" charset="-128"/>
            </a:endParaRPr>
          </a:p>
          <a:p>
            <a:pPr algn="ctr"/>
            <a:r>
              <a:rPr lang="en-US" altLang="ja-JP" sz="1400">
                <a:latin typeface="ＭＳ Ｐ明朝" pitchFamily="18" charset="-128"/>
                <a:ea typeface="ＭＳ Ｐ明朝" pitchFamily="18" charset="-128"/>
              </a:rPr>
              <a:t>Check grid center by ADT and convert it to *.pdbqt</a:t>
            </a:r>
            <a:endParaRPr lang="ja-JP" altLang="en-US" sz="1400">
              <a:latin typeface="ＭＳ Ｐ明朝" pitchFamily="18" charset="-128"/>
              <a:ea typeface="ＭＳ Ｐ明朝" pitchFamily="18" charset="-128"/>
            </a:endParaRPr>
          </a:p>
        </p:txBody>
      </p:sp>
      <p:cxnSp>
        <p:nvCxnSpPr>
          <p:cNvPr id="47" name="直線矢印コネクタ 46"/>
          <p:cNvCxnSpPr>
            <a:stCxn id="17414" idx="2"/>
          </p:cNvCxnSpPr>
          <p:nvPr/>
        </p:nvCxnSpPr>
        <p:spPr>
          <a:xfrm rot="5400000">
            <a:off x="2451894" y="3153569"/>
            <a:ext cx="784225" cy="7143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矢印コネクタ 50"/>
          <p:cNvCxnSpPr>
            <a:stCxn id="57" idx="3"/>
          </p:cNvCxnSpPr>
          <p:nvPr/>
        </p:nvCxnSpPr>
        <p:spPr>
          <a:xfrm rot="5400000">
            <a:off x="3721894" y="3464719"/>
            <a:ext cx="1254125" cy="27463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右矢印 36"/>
          <p:cNvSpPr/>
          <p:nvPr/>
        </p:nvSpPr>
        <p:spPr>
          <a:xfrm>
            <a:off x="4679950" y="4797425"/>
            <a:ext cx="1655763" cy="503238"/>
          </a:xfrm>
          <a:prstGeom prst="rightArrow">
            <a:avLst>
              <a:gd name="adj1" fmla="val 34883"/>
              <a:gd name="adj2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>
              <a:solidFill>
                <a:srgbClr val="FF0000"/>
              </a:solidFill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17418" name="テキスト ボックス 47"/>
          <p:cNvSpPr txBox="1">
            <a:spLocks noChangeArrowheads="1"/>
          </p:cNvSpPr>
          <p:nvPr/>
        </p:nvSpPr>
        <p:spPr bwMode="auto">
          <a:xfrm>
            <a:off x="395288" y="188913"/>
            <a:ext cx="252095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800" b="1">
                <a:latin typeface="ＭＳ Ｐ明朝" pitchFamily="18" charset="-128"/>
                <a:ea typeface="ＭＳ Ｐ明朝" pitchFamily="18" charset="-128"/>
              </a:rPr>
              <a:t>Algorithm</a:t>
            </a:r>
          </a:p>
          <a:p>
            <a:r>
              <a:rPr lang="en-US" altLang="ja-JP" sz="2800" b="1">
                <a:latin typeface="ＭＳ Ｐ明朝" pitchFamily="18" charset="-128"/>
                <a:ea typeface="ＭＳ Ｐ明朝" pitchFamily="18" charset="-128"/>
              </a:rPr>
              <a:t>Flow Chart</a:t>
            </a:r>
          </a:p>
        </p:txBody>
      </p:sp>
      <p:sp>
        <p:nvSpPr>
          <p:cNvPr id="49" name="円/楕円 48"/>
          <p:cNvSpPr/>
          <p:nvPr/>
        </p:nvSpPr>
        <p:spPr>
          <a:xfrm>
            <a:off x="2627313" y="5094288"/>
            <a:ext cx="1512887" cy="431800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 dirty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VS01.bash</a:t>
            </a:r>
            <a:endParaRPr lang="ja-JP" altLang="en-US" sz="1400" dirty="0">
              <a:solidFill>
                <a:schemeClr val="tx1"/>
              </a:solidFill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53" name="円/楕円 52"/>
          <p:cNvSpPr/>
          <p:nvPr/>
        </p:nvSpPr>
        <p:spPr>
          <a:xfrm>
            <a:off x="684213" y="1196975"/>
            <a:ext cx="1008062" cy="287338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54" name="円/楕円 53"/>
          <p:cNvSpPr/>
          <p:nvPr/>
        </p:nvSpPr>
        <p:spPr>
          <a:xfrm>
            <a:off x="2339975" y="1196975"/>
            <a:ext cx="1008063" cy="287338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58" name="円/楕円 57"/>
          <p:cNvSpPr/>
          <p:nvPr/>
        </p:nvSpPr>
        <p:spPr>
          <a:xfrm>
            <a:off x="4716463" y="3860800"/>
            <a:ext cx="1511300" cy="431800"/>
          </a:xfrm>
          <a:prstGeom prst="ellipse">
            <a:avLst/>
          </a:prstGeom>
          <a:noFill/>
          <a:ln w="25400">
            <a:solidFill>
              <a:srgbClr val="0981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 dirty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VS01.bash</a:t>
            </a:r>
            <a:endParaRPr lang="ja-JP" altLang="en-US" sz="1400" dirty="0">
              <a:solidFill>
                <a:schemeClr val="tx1"/>
              </a:solidFill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56" name="U ターン矢印 55"/>
          <p:cNvSpPr/>
          <p:nvPr/>
        </p:nvSpPr>
        <p:spPr>
          <a:xfrm>
            <a:off x="5148064" y="4293096"/>
            <a:ext cx="648072" cy="648072"/>
          </a:xfrm>
          <a:prstGeom prst="uturnArrow">
            <a:avLst>
              <a:gd name="adj1" fmla="val 4685"/>
              <a:gd name="adj2" fmla="val 25000"/>
              <a:gd name="adj3" fmla="val 20315"/>
              <a:gd name="adj4" fmla="val 43750"/>
              <a:gd name="adj5" fmla="val 57821"/>
            </a:avLst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>
              <a:rot lat="108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tx1"/>
              </a:solidFill>
              <a:latin typeface="ＭＳ Ｐ明朝" pitchFamily="18" charset="-128"/>
              <a:ea typeface="ＭＳ Ｐ明朝" pitchFamily="18" charset="-128"/>
            </a:endParaRPr>
          </a:p>
        </p:txBody>
      </p:sp>
      <p:grpSp>
        <p:nvGrpSpPr>
          <p:cNvPr id="17424" name="グループ化 64"/>
          <p:cNvGrpSpPr>
            <a:grpSpLocks/>
          </p:cNvGrpSpPr>
          <p:nvPr/>
        </p:nvGrpSpPr>
        <p:grpSpPr bwMode="auto">
          <a:xfrm>
            <a:off x="3779838" y="260350"/>
            <a:ext cx="4824412" cy="3168650"/>
            <a:chOff x="3635896" y="260648"/>
            <a:chExt cx="4824536" cy="3168352"/>
          </a:xfrm>
        </p:grpSpPr>
        <p:sp>
          <p:nvSpPr>
            <p:cNvPr id="17427" name="テキスト ボックス 28"/>
            <p:cNvSpPr txBox="1">
              <a:spLocks noChangeArrowheads="1"/>
            </p:cNvSpPr>
            <p:nvPr/>
          </p:nvSpPr>
          <p:spPr bwMode="auto">
            <a:xfrm>
              <a:off x="3923928" y="260648"/>
              <a:ext cx="115212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1400">
                  <a:latin typeface="ＭＳ Ｐ明朝" pitchFamily="18" charset="-128"/>
                  <a:ea typeface="ＭＳ Ｐ明朝" pitchFamily="18" charset="-128"/>
                </a:rPr>
                <a:t>Ex) Conf.txt</a:t>
              </a:r>
              <a:r>
                <a:rPr lang="ja-JP" altLang="en-US" sz="1400">
                  <a:latin typeface="ＭＳ Ｐ明朝" pitchFamily="18" charset="-128"/>
                  <a:ea typeface="ＭＳ Ｐ明朝" pitchFamily="18" charset="-128"/>
                </a:rPr>
                <a:t>　</a:t>
              </a:r>
            </a:p>
          </p:txBody>
        </p:sp>
        <p:grpSp>
          <p:nvGrpSpPr>
            <p:cNvPr id="17428" name="グループ化 63"/>
            <p:cNvGrpSpPr>
              <a:grpSpLocks/>
            </p:cNvGrpSpPr>
            <p:nvPr/>
          </p:nvGrpSpPr>
          <p:grpSpPr bwMode="auto">
            <a:xfrm>
              <a:off x="3635896" y="332656"/>
              <a:ext cx="4824536" cy="3096344"/>
              <a:chOff x="3635896" y="332656"/>
              <a:chExt cx="4824536" cy="3096344"/>
            </a:xfrm>
          </p:grpSpPr>
          <p:sp>
            <p:nvSpPr>
              <p:cNvPr id="17429" name="テキスト ボックス 27"/>
              <p:cNvSpPr txBox="1">
                <a:spLocks noChangeArrowheads="1"/>
              </p:cNvSpPr>
              <p:nvPr/>
            </p:nvSpPr>
            <p:spPr bwMode="auto">
              <a:xfrm>
                <a:off x="4427984" y="620688"/>
                <a:ext cx="3456384" cy="2462213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ja-JP" sz="1400">
                    <a:latin typeface="ＭＳ Ｐ明朝" pitchFamily="18" charset="-128"/>
                    <a:ea typeface="ＭＳ Ｐ明朝" pitchFamily="18" charset="-128"/>
                  </a:rPr>
                  <a:t>receptor = 1skj_lock.pdbqt</a:t>
                </a:r>
                <a:r>
                  <a:rPr lang="ja-JP" altLang="en-US" sz="1400">
                    <a:latin typeface="ＭＳ Ｐ明朝" pitchFamily="18" charset="-128"/>
                    <a:ea typeface="ＭＳ Ｐ明朝" pitchFamily="18" charset="-128"/>
                  </a:rPr>
                  <a:t>（</a:t>
                </a:r>
                <a:r>
                  <a:rPr lang="en-US" altLang="ja-JP" sz="1400">
                    <a:latin typeface="ＭＳ Ｐ明朝" pitchFamily="18" charset="-128"/>
                    <a:ea typeface="ＭＳ Ｐ明朝" pitchFamily="18" charset="-128"/>
                  </a:rPr>
                  <a:t>receptor</a:t>
                </a:r>
                <a:r>
                  <a:rPr lang="ja-JP" altLang="en-US" sz="1400">
                    <a:latin typeface="ＭＳ Ｐ明朝" pitchFamily="18" charset="-128"/>
                    <a:ea typeface="ＭＳ Ｐ明朝" pitchFamily="18" charset="-128"/>
                  </a:rPr>
                  <a:t>）</a:t>
                </a:r>
                <a:endParaRPr lang="en-US" altLang="ja-JP" sz="1400">
                  <a:latin typeface="ＭＳ Ｐ明朝" pitchFamily="18" charset="-128"/>
                  <a:ea typeface="ＭＳ Ｐ明朝" pitchFamily="18" charset="-128"/>
                </a:endParaRPr>
              </a:p>
              <a:p>
                <a:endParaRPr lang="en-US" altLang="ja-JP" sz="1400">
                  <a:latin typeface="ＭＳ Ｐ明朝" pitchFamily="18" charset="-128"/>
                  <a:ea typeface="ＭＳ Ｐ明朝" pitchFamily="18" charset="-128"/>
                </a:endParaRPr>
              </a:p>
              <a:p>
                <a:r>
                  <a:rPr lang="en-US" altLang="ja-JP" sz="1400">
                    <a:latin typeface="ＭＳ Ｐ明朝" pitchFamily="18" charset="-128"/>
                    <a:ea typeface="ＭＳ Ｐ明朝" pitchFamily="18" charset="-128"/>
                  </a:rPr>
                  <a:t>center_x = -6.7</a:t>
                </a:r>
              </a:p>
              <a:p>
                <a:r>
                  <a:rPr lang="en-US" altLang="ja-JP" sz="1400">
                    <a:latin typeface="ＭＳ Ｐ明朝" pitchFamily="18" charset="-128"/>
                    <a:ea typeface="ＭＳ Ｐ明朝" pitchFamily="18" charset="-128"/>
                  </a:rPr>
                  <a:t>center_y = 60.886</a:t>
                </a:r>
                <a:r>
                  <a:rPr lang="ja-JP" altLang="en-US" sz="1400">
                    <a:latin typeface="ＭＳ Ｐ明朝" pitchFamily="18" charset="-128"/>
                    <a:ea typeface="ＭＳ Ｐ明朝" pitchFamily="18" charset="-128"/>
                  </a:rPr>
                  <a:t>　　　</a:t>
                </a:r>
                <a:r>
                  <a:rPr lang="en-US" altLang="ja-JP" sz="1400">
                    <a:latin typeface="ＭＳ Ｐ明朝" pitchFamily="18" charset="-128"/>
                    <a:ea typeface="ＭＳ Ｐ明朝" pitchFamily="18" charset="-128"/>
                  </a:rPr>
                  <a:t>GridCenter</a:t>
                </a:r>
              </a:p>
              <a:p>
                <a:r>
                  <a:rPr lang="en-US" altLang="ja-JP" sz="1400">
                    <a:latin typeface="ＭＳ Ｐ明朝" pitchFamily="18" charset="-128"/>
                    <a:ea typeface="ＭＳ Ｐ明朝" pitchFamily="18" charset="-128"/>
                  </a:rPr>
                  <a:t>center_z = -9.54</a:t>
                </a:r>
              </a:p>
              <a:p>
                <a:endParaRPr lang="en-US" altLang="ja-JP" sz="1400">
                  <a:latin typeface="ＭＳ Ｐ明朝" pitchFamily="18" charset="-128"/>
                  <a:ea typeface="ＭＳ Ｐ明朝" pitchFamily="18" charset="-128"/>
                </a:endParaRPr>
              </a:p>
              <a:p>
                <a:r>
                  <a:rPr lang="en-US" altLang="ja-JP" sz="1400">
                    <a:latin typeface="ＭＳ Ｐ明朝" pitchFamily="18" charset="-128"/>
                    <a:ea typeface="ＭＳ Ｐ明朝" pitchFamily="18" charset="-128"/>
                  </a:rPr>
                  <a:t>size_x = 60</a:t>
                </a:r>
              </a:p>
              <a:p>
                <a:r>
                  <a:rPr lang="en-US" altLang="ja-JP" sz="1400">
                    <a:latin typeface="ＭＳ Ｐ明朝" pitchFamily="18" charset="-128"/>
                    <a:ea typeface="ＭＳ Ｐ明朝" pitchFamily="18" charset="-128"/>
                  </a:rPr>
                  <a:t>size_y = 60</a:t>
                </a:r>
                <a:r>
                  <a:rPr lang="ja-JP" altLang="en-US" sz="1400">
                    <a:latin typeface="ＭＳ Ｐ明朝" pitchFamily="18" charset="-128"/>
                    <a:ea typeface="ＭＳ Ｐ明朝" pitchFamily="18" charset="-128"/>
                  </a:rPr>
                  <a:t>　　　　</a:t>
                </a:r>
                <a:r>
                  <a:rPr lang="en-US" altLang="ja-JP" sz="1400">
                    <a:latin typeface="ＭＳ Ｐ明朝" pitchFamily="18" charset="-128"/>
                    <a:ea typeface="ＭＳ Ｐ明朝" pitchFamily="18" charset="-128"/>
                  </a:rPr>
                  <a:t>GridBoxSize</a:t>
                </a:r>
              </a:p>
              <a:p>
                <a:r>
                  <a:rPr lang="en-US" altLang="ja-JP" sz="1400">
                    <a:latin typeface="ＭＳ Ｐ明朝" pitchFamily="18" charset="-128"/>
                    <a:ea typeface="ＭＳ Ｐ明朝" pitchFamily="18" charset="-128"/>
                  </a:rPr>
                  <a:t>size_z = 60</a:t>
                </a:r>
              </a:p>
              <a:p>
                <a:endParaRPr lang="en-US" altLang="ja-JP" sz="1400">
                  <a:latin typeface="ＭＳ Ｐ明朝" pitchFamily="18" charset="-128"/>
                  <a:ea typeface="ＭＳ Ｐ明朝" pitchFamily="18" charset="-128"/>
                </a:endParaRPr>
              </a:p>
              <a:p>
                <a:r>
                  <a:rPr lang="en-US" altLang="ja-JP" sz="1400">
                    <a:latin typeface="ＭＳ Ｐ明朝" pitchFamily="18" charset="-128"/>
                    <a:ea typeface="ＭＳ Ｐ明朝" pitchFamily="18" charset="-128"/>
                  </a:rPr>
                  <a:t>num_modes = 10</a:t>
                </a:r>
                <a:r>
                  <a:rPr lang="ja-JP" altLang="en-US" sz="1400">
                    <a:latin typeface="ＭＳ Ｐ明朝" pitchFamily="18" charset="-128"/>
                    <a:ea typeface="ＭＳ Ｐ明朝" pitchFamily="18" charset="-128"/>
                  </a:rPr>
                  <a:t>　→　</a:t>
                </a:r>
                <a:r>
                  <a:rPr lang="en-US" altLang="ja-JP" sz="1400">
                    <a:latin typeface="ＭＳ Ｐ明朝" pitchFamily="18" charset="-128"/>
                    <a:ea typeface="ＭＳ Ｐ明朝" pitchFamily="18" charset="-128"/>
                  </a:rPr>
                  <a:t>DockingRunNumber</a:t>
                </a:r>
                <a:endParaRPr lang="ja-JP" altLang="en-US" sz="1400">
                  <a:latin typeface="ＭＳ Ｐ明朝" pitchFamily="18" charset="-128"/>
                  <a:ea typeface="ＭＳ Ｐ明朝" pitchFamily="18" charset="-128"/>
                </a:endParaRPr>
              </a:p>
            </p:txBody>
          </p:sp>
          <p:sp>
            <p:nvSpPr>
              <p:cNvPr id="34" name="右中かっこ 33"/>
              <p:cNvSpPr/>
              <p:nvPr/>
            </p:nvSpPr>
            <p:spPr>
              <a:xfrm>
                <a:off x="5867978" y="1124167"/>
                <a:ext cx="288932" cy="647639"/>
              </a:xfrm>
              <a:prstGeom prst="rightBrace">
                <a:avLst>
                  <a:gd name="adj1" fmla="val 8333"/>
                  <a:gd name="adj2" fmla="val 44121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dirty="0">
                  <a:latin typeface="ＭＳ Ｐ明朝" pitchFamily="18" charset="-128"/>
                  <a:ea typeface="ＭＳ Ｐ明朝" pitchFamily="18" charset="-128"/>
                </a:endParaRPr>
              </a:p>
            </p:txBody>
          </p:sp>
          <p:sp>
            <p:nvSpPr>
              <p:cNvPr id="36" name="右中かっこ 35"/>
              <p:cNvSpPr/>
              <p:nvPr/>
            </p:nvSpPr>
            <p:spPr>
              <a:xfrm>
                <a:off x="5436167" y="1989273"/>
                <a:ext cx="287344" cy="576208"/>
              </a:xfrm>
              <a:prstGeom prst="rightBrac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dirty="0">
                  <a:latin typeface="ＭＳ Ｐ明朝" pitchFamily="18" charset="-128"/>
                  <a:ea typeface="ＭＳ Ｐ明朝" pitchFamily="18" charset="-128"/>
                </a:endParaRPr>
              </a:p>
            </p:txBody>
          </p:sp>
          <p:sp>
            <p:nvSpPr>
              <p:cNvPr id="57" name="円/楕円 56"/>
              <p:cNvSpPr/>
              <p:nvPr/>
            </p:nvSpPr>
            <p:spPr>
              <a:xfrm>
                <a:off x="3635896" y="332079"/>
                <a:ext cx="4824536" cy="3096921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>
                  <a:latin typeface="ＭＳ Ｐ明朝" pitchFamily="18" charset="-128"/>
                  <a:ea typeface="ＭＳ Ｐ明朝" pitchFamily="18" charset="-128"/>
                </a:endParaRPr>
              </a:p>
            </p:txBody>
          </p:sp>
        </p:grpSp>
      </p:grpSp>
      <p:graphicFrame>
        <p:nvGraphicFramePr>
          <p:cNvPr id="63" name="表 62"/>
          <p:cNvGraphicFramePr>
            <a:graphicFrameLocks noGrp="1"/>
          </p:cNvGraphicFramePr>
          <p:nvPr/>
        </p:nvGraphicFramePr>
        <p:xfrm>
          <a:off x="4788024" y="5661248"/>
          <a:ext cx="3272473" cy="91440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2265680"/>
                <a:gridCol w="1006793"/>
              </a:tblGrid>
              <a:tr h="216024">
                <a:tc>
                  <a:txBody>
                    <a:bodyPr/>
                    <a:lstStyle/>
                    <a:p>
                      <a:r>
                        <a:rPr kumimoji="1" lang="en-US" altLang="ja-JP" sz="1400" dirty="0" err="1" smtClean="0">
                          <a:latin typeface="ＭＳ Ｐ明朝" pitchFamily="18" charset="-128"/>
                          <a:ea typeface="ＭＳ Ｐ明朝" pitchFamily="18" charset="-128"/>
                        </a:rPr>
                        <a:t>Ligand</a:t>
                      </a:r>
                      <a:r>
                        <a:rPr kumimoji="1" lang="en-US" altLang="ja-JP" sz="1400" dirty="0" smtClean="0">
                          <a:latin typeface="ＭＳ Ｐ明朝" pitchFamily="18" charset="-128"/>
                          <a:ea typeface="ＭＳ Ｐ明朝" pitchFamily="18" charset="-128"/>
                        </a:rPr>
                        <a:t> type</a:t>
                      </a:r>
                      <a:endParaRPr kumimoji="1" lang="ja-JP" altLang="en-US" sz="1400" dirty="0">
                        <a:latin typeface="ＭＳ Ｐ明朝" pitchFamily="18" charset="-128"/>
                        <a:ea typeface="ＭＳ Ｐ明朝" pitchFamily="18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ＭＳ Ｐ明朝" pitchFamily="18" charset="-128"/>
                          <a:ea typeface="ＭＳ Ｐ明朝" pitchFamily="18" charset="-128"/>
                        </a:rPr>
                        <a:t>Bash  file</a:t>
                      </a:r>
                      <a:endParaRPr kumimoji="1" lang="ja-JP" altLang="en-US" sz="1400" dirty="0">
                        <a:latin typeface="ＭＳ Ｐ明朝" pitchFamily="18" charset="-128"/>
                        <a:ea typeface="ＭＳ Ｐ明朝" pitchFamily="18" charset="-128"/>
                      </a:endParaRPr>
                    </a:p>
                  </a:txBody>
                  <a:tcPr/>
                </a:tc>
              </a:tr>
              <a:tr h="199256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ＭＳ Ｐ明朝" pitchFamily="18" charset="-128"/>
                          <a:ea typeface="ＭＳ Ｐ明朝" pitchFamily="18" charset="-128"/>
                        </a:rPr>
                        <a:t>Download from ZINC</a:t>
                      </a:r>
                      <a:endParaRPr kumimoji="1" lang="ja-JP" altLang="en-US" sz="1400" dirty="0">
                        <a:latin typeface="ＭＳ Ｐ明朝" pitchFamily="18" charset="-128"/>
                        <a:ea typeface="ＭＳ Ｐ明朝" pitchFamily="18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ＭＳ Ｐ明朝" pitchFamily="18" charset="-128"/>
                          <a:ea typeface="ＭＳ Ｐ明朝" pitchFamily="18" charset="-128"/>
                        </a:rPr>
                        <a:t>VS01.bash</a:t>
                      </a:r>
                      <a:endParaRPr kumimoji="1" lang="ja-JP" altLang="en-US" sz="1400" dirty="0">
                        <a:latin typeface="ＭＳ Ｐ明朝" pitchFamily="18" charset="-128"/>
                        <a:ea typeface="ＭＳ Ｐ明朝" pitchFamily="18" charset="-128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ＭＳ Ｐ明朝" pitchFamily="18" charset="-128"/>
                          <a:ea typeface="ＭＳ Ｐ明朝" pitchFamily="18" charset="-128"/>
                        </a:rPr>
                        <a:t>Original structure</a:t>
                      </a:r>
                      <a:endParaRPr kumimoji="1" lang="ja-JP" altLang="en-US" sz="1400" dirty="0">
                        <a:latin typeface="ＭＳ Ｐ明朝" pitchFamily="18" charset="-128"/>
                        <a:ea typeface="ＭＳ Ｐ明朝" pitchFamily="18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ＭＳ Ｐ明朝" pitchFamily="18" charset="-128"/>
                          <a:ea typeface="ＭＳ Ｐ明朝" pitchFamily="18" charset="-128"/>
                        </a:rPr>
                        <a:t>VS02.bash</a:t>
                      </a:r>
                      <a:endParaRPr kumimoji="1" lang="ja-JP" altLang="en-US" sz="1400" dirty="0">
                        <a:latin typeface="ＭＳ Ｐ明朝" pitchFamily="18" charset="-128"/>
                        <a:ea typeface="ＭＳ Ｐ明朝" pitchFamily="18" charset="-128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2" name="U ターン矢印 31">
            <a:hlinkClick r:id="rId2" action="ppaction://hlinksldjump"/>
          </p:cNvPr>
          <p:cNvSpPr/>
          <p:nvPr/>
        </p:nvSpPr>
        <p:spPr>
          <a:xfrm>
            <a:off x="8244408" y="6165304"/>
            <a:ext cx="504056" cy="360040"/>
          </a:xfrm>
          <a:prstGeom prst="uturnArrow">
            <a:avLst/>
          </a:prstGeom>
          <a:solidFill>
            <a:schemeClr val="tx2"/>
          </a:solidFill>
          <a:scene3d>
            <a:camera prst="orthographicFront">
              <a:rot lat="1080000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1100" y="684213"/>
            <a:ext cx="6545263" cy="597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テキスト ボックス 5"/>
          <p:cNvSpPr txBox="1">
            <a:spLocks noChangeArrowheads="1"/>
          </p:cNvSpPr>
          <p:nvPr/>
        </p:nvSpPr>
        <p:spPr bwMode="auto">
          <a:xfrm>
            <a:off x="179388" y="179388"/>
            <a:ext cx="79930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800">
                <a:latin typeface="ＭＳ Ｐ明朝" pitchFamily="18" charset="-128"/>
                <a:ea typeface="ＭＳ Ｐ明朝" pitchFamily="18" charset="-128"/>
              </a:rPr>
              <a:t>Search molecules from ZINC(example)</a:t>
            </a:r>
            <a:endParaRPr lang="ja-JP" altLang="en-US" sz="2800"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7" name="角丸四角形吹き出し 6"/>
          <p:cNvSpPr/>
          <p:nvPr/>
        </p:nvSpPr>
        <p:spPr>
          <a:xfrm>
            <a:off x="179388" y="5229225"/>
            <a:ext cx="1296987" cy="863600"/>
          </a:xfrm>
          <a:prstGeom prst="wedgeRoundRectCallout">
            <a:avLst>
              <a:gd name="adj1" fmla="val 61861"/>
              <a:gd name="adj2" fmla="val -136650"/>
              <a:gd name="adj3" fmla="val 16667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ja-JP" altLang="en-US">
                <a:solidFill>
                  <a:schemeClr val="tx1"/>
                </a:solidFill>
              </a:rPr>
              <a:t>③</a:t>
            </a:r>
            <a:r>
              <a:rPr lang="en-US" altLang="ja-JP">
                <a:solidFill>
                  <a:schemeClr val="tx1"/>
                </a:solidFill>
              </a:rPr>
              <a:t>Change properties  if needed.</a:t>
            </a: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8" name="角丸四角形吹き出し 7"/>
          <p:cNvSpPr/>
          <p:nvPr/>
        </p:nvSpPr>
        <p:spPr>
          <a:xfrm>
            <a:off x="7092950" y="2708275"/>
            <a:ext cx="1655763" cy="1152525"/>
          </a:xfrm>
          <a:prstGeom prst="wedgeRoundRectCallout">
            <a:avLst>
              <a:gd name="adj1" fmla="val -45458"/>
              <a:gd name="adj2" fmla="val -111424"/>
              <a:gd name="adj3" fmla="val 16667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ja-JP" altLang="en-US">
                <a:solidFill>
                  <a:schemeClr val="tx1"/>
                </a:solidFill>
              </a:rPr>
              <a:t>④</a:t>
            </a:r>
            <a:r>
              <a:rPr lang="en-US" altLang="ja-JP">
                <a:solidFill>
                  <a:schemeClr val="tx1"/>
                </a:solidFill>
              </a:rPr>
              <a:t>Click here and start ZINC search.</a:t>
            </a: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9" name="角丸四角形吹き出し 8"/>
          <p:cNvSpPr/>
          <p:nvPr/>
        </p:nvSpPr>
        <p:spPr>
          <a:xfrm>
            <a:off x="107950" y="1989138"/>
            <a:ext cx="1079500" cy="1008062"/>
          </a:xfrm>
          <a:prstGeom prst="wedgeRoundRectCallout">
            <a:avLst>
              <a:gd name="adj1" fmla="val 64358"/>
              <a:gd name="adj2" fmla="val -105558"/>
              <a:gd name="adj3" fmla="val 16667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ja-JP" altLang="en-US">
                <a:solidFill>
                  <a:schemeClr val="tx1"/>
                </a:solidFill>
              </a:rPr>
              <a:t>①</a:t>
            </a:r>
            <a:r>
              <a:rPr lang="en-US" altLang="ja-JP">
                <a:solidFill>
                  <a:schemeClr val="tx1"/>
                </a:solidFill>
              </a:rPr>
              <a:t>Search and browse.</a:t>
            </a: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10" name="角丸四角形吹き出し 9"/>
          <p:cNvSpPr/>
          <p:nvPr/>
        </p:nvSpPr>
        <p:spPr>
          <a:xfrm>
            <a:off x="107950" y="3716338"/>
            <a:ext cx="1871663" cy="792162"/>
          </a:xfrm>
          <a:prstGeom prst="wedgeRoundRectCallout">
            <a:avLst>
              <a:gd name="adj1" fmla="val 21853"/>
              <a:gd name="adj2" fmla="val -201763"/>
              <a:gd name="adj3" fmla="val 16667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ja-JP" altLang="en-US">
                <a:solidFill>
                  <a:schemeClr val="tx1"/>
                </a:solidFill>
              </a:rPr>
              <a:t>②</a:t>
            </a:r>
            <a:r>
              <a:rPr lang="en-US" altLang="ja-JP">
                <a:solidFill>
                  <a:schemeClr val="tx1"/>
                </a:solidFill>
              </a:rPr>
              <a:t>Select  type of  compounds from </a:t>
            </a:r>
            <a:r>
              <a:rPr lang="ja-JP" altLang="en-US">
                <a:solidFill>
                  <a:schemeClr val="tx1"/>
                </a:solidFill>
              </a:rPr>
              <a:t>“</a:t>
            </a:r>
            <a:r>
              <a:rPr lang="en-US" altLang="ja-JP">
                <a:solidFill>
                  <a:schemeClr val="tx1"/>
                </a:solidFill>
              </a:rPr>
              <a:t>subset.</a:t>
            </a:r>
            <a:r>
              <a:rPr lang="ja-JP" altLang="en-US">
                <a:solidFill>
                  <a:schemeClr val="tx1"/>
                </a:solidFill>
              </a:rPr>
              <a:t>”</a:t>
            </a:r>
          </a:p>
        </p:txBody>
      </p:sp>
      <p:sp>
        <p:nvSpPr>
          <p:cNvPr id="11" name="U ターン矢印 10">
            <a:hlinkClick r:id="rId3" action="ppaction://hlinksldjump"/>
          </p:cNvPr>
          <p:cNvSpPr/>
          <p:nvPr/>
        </p:nvSpPr>
        <p:spPr>
          <a:xfrm>
            <a:off x="8244408" y="6165304"/>
            <a:ext cx="504056" cy="360040"/>
          </a:xfrm>
          <a:prstGeom prst="uturnArrow">
            <a:avLst/>
          </a:prstGeom>
          <a:solidFill>
            <a:schemeClr val="tx2"/>
          </a:solidFill>
          <a:scene3d>
            <a:camera prst="orthographicFront">
              <a:rot lat="1080000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9" grpId="0" animBg="1"/>
      <p:bldP spid="9" grpId="1" animBg="1"/>
      <p:bldP spid="10" grpId="0" animBg="1"/>
      <p:bldP spid="10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412875"/>
            <a:ext cx="7962900" cy="521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円/楕円 2"/>
          <p:cNvSpPr/>
          <p:nvPr/>
        </p:nvSpPr>
        <p:spPr>
          <a:xfrm>
            <a:off x="1908175" y="2997200"/>
            <a:ext cx="431800" cy="2873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9459" name="テキスト ボックス 3"/>
          <p:cNvSpPr txBox="1">
            <a:spLocks noChangeArrowheads="1"/>
          </p:cNvSpPr>
          <p:nvPr/>
        </p:nvSpPr>
        <p:spPr bwMode="auto">
          <a:xfrm>
            <a:off x="250825" y="333375"/>
            <a:ext cx="7273925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800">
                <a:latin typeface="ＭＳ Ｐ明朝" pitchFamily="18" charset="-128"/>
                <a:ea typeface="ＭＳ Ｐ明朝" pitchFamily="18" charset="-128"/>
              </a:rPr>
              <a:t>Down load molecules from ZINC (example)</a:t>
            </a:r>
            <a:endParaRPr lang="en-US" altLang="ja-JP" sz="1400">
              <a:latin typeface="ＭＳ Ｐ明朝" pitchFamily="18" charset="-128"/>
              <a:ea typeface="ＭＳ Ｐ明朝" pitchFamily="18" charset="-128"/>
            </a:endParaRPr>
          </a:p>
          <a:p>
            <a:endParaRPr lang="ja-JP" altLang="en-US" sz="1400"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6" name="角丸四角形吹き出し 5"/>
          <p:cNvSpPr/>
          <p:nvPr/>
        </p:nvSpPr>
        <p:spPr>
          <a:xfrm>
            <a:off x="2771775" y="2276475"/>
            <a:ext cx="1728788" cy="431800"/>
          </a:xfrm>
          <a:prstGeom prst="wedgeRoundRectCallout">
            <a:avLst>
              <a:gd name="adj1" fmla="val -74003"/>
              <a:gd name="adj2" fmla="val 139662"/>
              <a:gd name="adj3" fmla="val 16667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dirty="0">
                <a:solidFill>
                  <a:schemeClr val="tx1"/>
                </a:solidFill>
              </a:rPr>
              <a:t>ここをクリック</a:t>
            </a:r>
          </a:p>
        </p:txBody>
      </p:sp>
      <p:pic>
        <p:nvPicPr>
          <p:cNvPr id="1946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341438"/>
            <a:ext cx="8316912" cy="497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円/楕円 8"/>
          <p:cNvSpPr/>
          <p:nvPr/>
        </p:nvSpPr>
        <p:spPr>
          <a:xfrm>
            <a:off x="5508625" y="4437063"/>
            <a:ext cx="719138" cy="36036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0" name="角丸四角形吹き出し 9"/>
          <p:cNvSpPr/>
          <p:nvPr/>
        </p:nvSpPr>
        <p:spPr>
          <a:xfrm>
            <a:off x="5292725" y="3068638"/>
            <a:ext cx="2303463" cy="1008062"/>
          </a:xfrm>
          <a:prstGeom prst="wedgeRoundRectCallout">
            <a:avLst>
              <a:gd name="adj1" fmla="val -25681"/>
              <a:gd name="adj2" fmla="val 92735"/>
              <a:gd name="adj3" fmla="val 16667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ja-JP" altLang="en-US">
                <a:solidFill>
                  <a:schemeClr val="tx1"/>
                </a:solidFill>
              </a:rPr>
              <a:t>②</a:t>
            </a:r>
            <a:r>
              <a:rPr lang="en-US" altLang="ja-JP">
                <a:solidFill>
                  <a:schemeClr val="tx1"/>
                </a:solidFill>
              </a:rPr>
              <a:t>Save them in your appropriate directory.</a:t>
            </a: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11" name="角丸四角形吹き出し 10"/>
          <p:cNvSpPr/>
          <p:nvPr/>
        </p:nvSpPr>
        <p:spPr>
          <a:xfrm>
            <a:off x="2700338" y="1773238"/>
            <a:ext cx="1584325" cy="431800"/>
          </a:xfrm>
          <a:prstGeom prst="wedgeRoundRectCallout">
            <a:avLst>
              <a:gd name="adj1" fmla="val -104408"/>
              <a:gd name="adj2" fmla="val 269419"/>
              <a:gd name="adj3" fmla="val 16667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ja-JP" altLang="en-US">
                <a:solidFill>
                  <a:schemeClr val="tx1"/>
                </a:solidFill>
              </a:rPr>
              <a:t>①</a:t>
            </a:r>
            <a:r>
              <a:rPr lang="en-US" altLang="ja-JP">
                <a:solidFill>
                  <a:schemeClr val="tx1"/>
                </a:solidFill>
              </a:rPr>
              <a:t>Click mol2.</a:t>
            </a: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12" name="U ターン矢印 11">
            <a:hlinkClick r:id="rId4" action="ppaction://hlinksldjump"/>
          </p:cNvPr>
          <p:cNvSpPr/>
          <p:nvPr/>
        </p:nvSpPr>
        <p:spPr>
          <a:xfrm>
            <a:off x="8244408" y="6165304"/>
            <a:ext cx="504056" cy="360040"/>
          </a:xfrm>
          <a:prstGeom prst="uturnArrow">
            <a:avLst/>
          </a:prstGeom>
          <a:solidFill>
            <a:schemeClr val="tx2"/>
          </a:solidFill>
          <a:scene3d>
            <a:camera prst="orthographicFront">
              <a:rot lat="1080000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1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1439863"/>
            <a:ext cx="6524625" cy="521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テキスト ボックス 2"/>
          <p:cNvSpPr txBox="1">
            <a:spLocks noChangeArrowheads="1"/>
          </p:cNvSpPr>
          <p:nvPr/>
        </p:nvSpPr>
        <p:spPr bwMode="auto">
          <a:xfrm>
            <a:off x="179388" y="0"/>
            <a:ext cx="7056437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800">
                <a:latin typeface="ＭＳ Ｐ明朝" pitchFamily="18" charset="-128"/>
                <a:ea typeface="ＭＳ Ｐ明朝" pitchFamily="18" charset="-128"/>
              </a:rPr>
              <a:t>Conversion of *.mol2 to *.pdbqt by Raccoon</a:t>
            </a:r>
            <a:endParaRPr lang="en-US" altLang="ja-JP" sz="1400">
              <a:latin typeface="ＭＳ Ｐ明朝" pitchFamily="18" charset="-128"/>
              <a:ea typeface="ＭＳ Ｐ明朝" pitchFamily="18" charset="-128"/>
            </a:endParaRPr>
          </a:p>
          <a:p>
            <a:endParaRPr lang="en-US" altLang="ja-JP" sz="1400">
              <a:latin typeface="ＭＳ Ｐ明朝" pitchFamily="18" charset="-128"/>
              <a:ea typeface="ＭＳ Ｐ明朝" pitchFamily="18" charset="-128"/>
            </a:endParaRPr>
          </a:p>
          <a:p>
            <a:endParaRPr lang="ja-JP" altLang="en-US" sz="1400"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8" name="円/楕円 7"/>
          <p:cNvSpPr/>
          <p:nvPr/>
        </p:nvSpPr>
        <p:spPr>
          <a:xfrm>
            <a:off x="1835150" y="1773238"/>
            <a:ext cx="865188" cy="28733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9" name="角丸四角形吹き出し 8"/>
          <p:cNvSpPr/>
          <p:nvPr/>
        </p:nvSpPr>
        <p:spPr>
          <a:xfrm>
            <a:off x="323850" y="1916113"/>
            <a:ext cx="1295400" cy="288925"/>
          </a:xfrm>
          <a:prstGeom prst="wedgeRoundRectCallout">
            <a:avLst>
              <a:gd name="adj1" fmla="val 81876"/>
              <a:gd name="adj2" fmla="val -33401"/>
              <a:gd name="adj3" fmla="val 16667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ja-JP" altLang="en-US" sz="1400">
                <a:solidFill>
                  <a:schemeClr val="tx1"/>
                </a:solidFill>
              </a:rPr>
              <a:t>① </a:t>
            </a:r>
            <a:r>
              <a:rPr lang="en-US" altLang="ja-JP" sz="1400">
                <a:solidFill>
                  <a:schemeClr val="tx1"/>
                </a:solidFill>
              </a:rPr>
              <a:t>Click here.</a:t>
            </a: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55875" y="2781300"/>
            <a:ext cx="4573588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角丸四角形吹き出し 9"/>
          <p:cNvSpPr/>
          <p:nvPr/>
        </p:nvSpPr>
        <p:spPr>
          <a:xfrm>
            <a:off x="250825" y="2852738"/>
            <a:ext cx="2017713" cy="1368425"/>
          </a:xfrm>
          <a:prstGeom prst="wedgeRoundRectCallout">
            <a:avLst>
              <a:gd name="adj1" fmla="val 104553"/>
              <a:gd name="adj2" fmla="val -12514"/>
              <a:gd name="adj3" fmla="val 16667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ja-JP" altLang="en-US" sz="1400">
                <a:solidFill>
                  <a:schemeClr val="tx1"/>
                </a:solidFill>
              </a:rPr>
              <a:t>②</a:t>
            </a:r>
            <a:r>
              <a:rPr lang="en-US" altLang="ja-JP" sz="1400">
                <a:solidFill>
                  <a:schemeClr val="tx1"/>
                </a:solidFill>
              </a:rPr>
              <a:t>Go to the mol2 file you saved and open it.</a:t>
            </a:r>
            <a:endParaRPr lang="ja-JP" altLang="en-US" sz="1400">
              <a:solidFill>
                <a:schemeClr val="tx1"/>
              </a:solidFill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95500" y="2814638"/>
            <a:ext cx="495300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角丸四角形吹き出し 13"/>
          <p:cNvSpPr>
            <a:spLocks noChangeArrowheads="1"/>
          </p:cNvSpPr>
          <p:nvPr/>
        </p:nvSpPr>
        <p:spPr bwMode="auto">
          <a:xfrm>
            <a:off x="395288" y="4868863"/>
            <a:ext cx="1296987" cy="504825"/>
          </a:xfrm>
          <a:prstGeom prst="wedgeRoundRectCallout">
            <a:avLst>
              <a:gd name="adj1" fmla="val 215606"/>
              <a:gd name="adj2" fmla="val -280819"/>
              <a:gd name="adj3" fmla="val 16667"/>
            </a:avLst>
          </a:prstGeom>
          <a:solidFill>
            <a:schemeClr val="bg1"/>
          </a:solidFill>
          <a:ln w="25400" algn="ctr">
            <a:solidFill>
              <a:srgbClr val="7030A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ja-JP" altLang="en-US" sz="1400">
                <a:latin typeface="Calibri" pitchFamily="34" charset="0"/>
              </a:rPr>
              <a:t>③ </a:t>
            </a:r>
            <a:r>
              <a:rPr lang="en-US" altLang="ja-JP" sz="1400">
                <a:latin typeface="Calibri" pitchFamily="34" charset="0"/>
              </a:rPr>
              <a:t>Click here.</a:t>
            </a:r>
            <a:endParaRPr lang="ja-JP" altLang="en-US" sz="1400">
              <a:latin typeface="Calibri" pitchFamily="34" charset="0"/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9388" y="954088"/>
            <a:ext cx="8424862" cy="585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角丸四角形吹き出し 15"/>
          <p:cNvSpPr/>
          <p:nvPr/>
        </p:nvSpPr>
        <p:spPr>
          <a:xfrm>
            <a:off x="2051050" y="4724400"/>
            <a:ext cx="2520950" cy="720725"/>
          </a:xfrm>
          <a:prstGeom prst="wedgeRoundRectCallout">
            <a:avLst>
              <a:gd name="adj1" fmla="val -102845"/>
              <a:gd name="adj2" fmla="val 110119"/>
              <a:gd name="adj3" fmla="val 16667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 dirty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② </a:t>
            </a:r>
            <a:r>
              <a:rPr lang="en-US" altLang="ja-JP" sz="1400" dirty="0" err="1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PDBQTgeneration</a:t>
            </a:r>
            <a:r>
              <a:rPr lang="en-US" altLang="ja-JP" sz="1400" dirty="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 option</a:t>
            </a:r>
            <a:endParaRPr lang="ja-JP" altLang="en-US" sz="1400" dirty="0">
              <a:solidFill>
                <a:schemeClr val="tx1"/>
              </a:solidFill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15" name="角丸四角形吹き出し 14"/>
          <p:cNvSpPr/>
          <p:nvPr/>
        </p:nvSpPr>
        <p:spPr>
          <a:xfrm>
            <a:off x="1547813" y="1773238"/>
            <a:ext cx="2519362" cy="719137"/>
          </a:xfrm>
          <a:prstGeom prst="wedgeRoundRectCallout">
            <a:avLst>
              <a:gd name="adj1" fmla="val -59760"/>
              <a:gd name="adj2" fmla="val -88296"/>
              <a:gd name="adj3" fmla="val 16667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ja-JP" altLang="en-US" sz="140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① </a:t>
            </a:r>
            <a:r>
              <a:rPr lang="en-US" altLang="ja-JP" sz="140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Click + add ligand.</a:t>
            </a:r>
            <a:endParaRPr lang="ja-JP" altLang="en-US" sz="1400">
              <a:solidFill>
                <a:schemeClr val="tx1"/>
              </a:solidFill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17" name="U ターン矢印 16">
            <a:hlinkClick r:id="rId6" action="ppaction://hlinksldjump"/>
          </p:cNvPr>
          <p:cNvSpPr/>
          <p:nvPr/>
        </p:nvSpPr>
        <p:spPr>
          <a:xfrm>
            <a:off x="8388424" y="6165304"/>
            <a:ext cx="504056" cy="360040"/>
          </a:xfrm>
          <a:prstGeom prst="uturnArrow">
            <a:avLst/>
          </a:prstGeom>
          <a:solidFill>
            <a:schemeClr val="tx2"/>
          </a:solidFill>
          <a:scene3d>
            <a:camera prst="orthographicFront">
              <a:rot lat="1080000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0" grpId="1" animBg="1"/>
      <p:bldP spid="14" grpId="0" animBg="1"/>
      <p:bldP spid="16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885825"/>
            <a:ext cx="7234237" cy="579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テキスト ボックス 2"/>
          <p:cNvSpPr txBox="1">
            <a:spLocks noChangeArrowheads="1"/>
          </p:cNvSpPr>
          <p:nvPr/>
        </p:nvSpPr>
        <p:spPr bwMode="auto">
          <a:xfrm>
            <a:off x="250825" y="260350"/>
            <a:ext cx="86423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800">
                <a:latin typeface="ＭＳ Ｐ明朝" pitchFamily="18" charset="-128"/>
                <a:ea typeface="ＭＳ Ｐ明朝" pitchFamily="18" charset="-128"/>
              </a:rPr>
              <a:t>The enzyme is downloaded from Protein Data Base(PDB). </a:t>
            </a:r>
          </a:p>
        </p:txBody>
      </p:sp>
      <p:sp>
        <p:nvSpPr>
          <p:cNvPr id="4" name="角丸四角形吹き出し 3"/>
          <p:cNvSpPr/>
          <p:nvPr/>
        </p:nvSpPr>
        <p:spPr>
          <a:xfrm>
            <a:off x="3276600" y="1268413"/>
            <a:ext cx="1943100" cy="504825"/>
          </a:xfrm>
          <a:prstGeom prst="wedgeRoundRectCallout">
            <a:avLst>
              <a:gd name="adj1" fmla="val 114383"/>
              <a:gd name="adj2" fmla="val 134308"/>
              <a:gd name="adj3" fmla="val 16667"/>
            </a:avLst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ja-JP" sz="1400">
                <a:solidFill>
                  <a:schemeClr val="tx1"/>
                </a:solidFill>
                <a:latin typeface="ＭＳ Ｐ明朝" pitchFamily="18" charset="-128"/>
                <a:ea typeface="ＭＳ Ｐ明朝" pitchFamily="18" charset="-128"/>
              </a:rPr>
              <a:t>Input PDB code or key word and search.</a:t>
            </a:r>
            <a:endParaRPr lang="ja-JP" altLang="en-US" sz="1400">
              <a:solidFill>
                <a:schemeClr val="tx1"/>
              </a:solidFill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5" name="U ターン矢印 4">
            <a:hlinkClick r:id="rId3" action="ppaction://hlinksldjump"/>
          </p:cNvPr>
          <p:cNvSpPr/>
          <p:nvPr/>
        </p:nvSpPr>
        <p:spPr>
          <a:xfrm>
            <a:off x="8244408" y="6165304"/>
            <a:ext cx="504056" cy="360040"/>
          </a:xfrm>
          <a:prstGeom prst="uturnArrow">
            <a:avLst/>
          </a:prstGeom>
          <a:solidFill>
            <a:schemeClr val="tx2"/>
          </a:solidFill>
          <a:scene3d>
            <a:camera prst="orthographicFront">
              <a:rot lat="1080000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404813"/>
            <a:ext cx="7593013" cy="608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角丸四角形吹き出し 2"/>
          <p:cNvSpPr>
            <a:spLocks noChangeArrowheads="1"/>
          </p:cNvSpPr>
          <p:nvPr/>
        </p:nvSpPr>
        <p:spPr bwMode="auto">
          <a:xfrm>
            <a:off x="5867400" y="188913"/>
            <a:ext cx="2160588" cy="503237"/>
          </a:xfrm>
          <a:prstGeom prst="wedgeRoundRectCallout">
            <a:avLst>
              <a:gd name="adj1" fmla="val 17671"/>
              <a:gd name="adj2" fmla="val 436750"/>
              <a:gd name="adj3" fmla="val 16667"/>
            </a:avLst>
          </a:prstGeom>
          <a:solidFill>
            <a:schemeClr val="bg1"/>
          </a:solidFill>
          <a:ln w="25400" algn="ctr">
            <a:solidFill>
              <a:srgbClr val="7030A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ja-JP" sz="1400">
                <a:latin typeface="ＭＳ Ｐ明朝" pitchFamily="18" charset="-128"/>
                <a:ea typeface="ＭＳ Ｐ明朝" pitchFamily="18" charset="-128"/>
              </a:rPr>
              <a:t>Select PDB(text) from “download files.”</a:t>
            </a:r>
            <a:endParaRPr lang="ja-JP" altLang="en-US" sz="1400"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4" name="U ターン矢印 3">
            <a:hlinkClick r:id="rId3" action="ppaction://hlinksldjump"/>
          </p:cNvPr>
          <p:cNvSpPr/>
          <p:nvPr/>
        </p:nvSpPr>
        <p:spPr>
          <a:xfrm>
            <a:off x="8244408" y="6165304"/>
            <a:ext cx="504056" cy="360040"/>
          </a:xfrm>
          <a:prstGeom prst="uturnArrow">
            <a:avLst/>
          </a:prstGeom>
          <a:solidFill>
            <a:schemeClr val="tx2"/>
          </a:solidFill>
          <a:scene3d>
            <a:camera prst="orthographicFront">
              <a:rot lat="1080000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1142</TotalTime>
  <Words>721</Words>
  <Application>Microsoft Office PowerPoint</Application>
  <PresentationFormat>画面に合わせる (4:3)</PresentationFormat>
  <Paragraphs>153</Paragraphs>
  <Slides>18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デザイン テンプレート</vt:lpstr>
      </vt:variant>
      <vt:variant>
        <vt:i4>1</vt:i4>
      </vt:variant>
      <vt:variant>
        <vt:lpstr>スライド タイトル</vt:lpstr>
      </vt:variant>
      <vt:variant>
        <vt:i4>18</vt:i4>
      </vt:variant>
    </vt:vector>
  </HeadingPairs>
  <TitlesOfParts>
    <vt:vector size="25" baseType="lpstr">
      <vt:lpstr>Arial</vt:lpstr>
      <vt:lpstr>ＭＳ Ｐゴシック</vt:lpstr>
      <vt:lpstr>Calibri</vt:lpstr>
      <vt:lpstr>MS UI Gothic</vt:lpstr>
      <vt:lpstr>Wingdings</vt:lpstr>
      <vt:lpstr>ＭＳ Ｐ明朝</vt:lpstr>
      <vt:lpstr>Office テーマ</vt:lpstr>
      <vt:lpstr>スライド 1</vt:lpstr>
      <vt:lpstr>スライド 2</vt:lpstr>
      <vt:lpstr>スライド 3</vt:lpstr>
      <vt:lpstr>スライド 4</vt:lpstr>
      <vt:lpstr>スライド 5</vt:lpstr>
      <vt:lpstr>スライド 6</vt:lpstr>
      <vt:lpstr>スライド 7</vt:lpstr>
      <vt:lpstr>スライド 8</vt:lpstr>
      <vt:lpstr>スライド 9</vt:lpstr>
      <vt:lpstr>スライド 10</vt:lpstr>
      <vt:lpstr>スライド 11</vt:lpstr>
      <vt:lpstr>スライド 12</vt:lpstr>
      <vt:lpstr>スライド 13</vt:lpstr>
      <vt:lpstr>スライド 14</vt:lpstr>
      <vt:lpstr>スライド 15</vt:lpstr>
      <vt:lpstr>スライド 16</vt:lpstr>
      <vt:lpstr>スライド 17</vt:lpstr>
      <vt:lpstr>スライド 18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中田信一</dc:creator>
  <cp:lastModifiedBy>赤穂　栄一</cp:lastModifiedBy>
  <cp:revision>97</cp:revision>
  <dcterms:created xsi:type="dcterms:W3CDTF">2010-12-08T03:44:14Z</dcterms:created>
  <dcterms:modified xsi:type="dcterms:W3CDTF">2011-04-09T06:31:18Z</dcterms:modified>
</cp:coreProperties>
</file>