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7" r:id="rId2"/>
    <p:sldId id="271" r:id="rId3"/>
    <p:sldId id="273" r:id="rId4"/>
    <p:sldId id="259" r:id="rId5"/>
    <p:sldId id="260" r:id="rId6"/>
    <p:sldId id="261" r:id="rId7"/>
    <p:sldId id="274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8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70" r:id="rId25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13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96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B2541-4084-4BCD-8E05-B3F03CDA09C8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D6636-DD95-4356-AA45-DAF7B8FA7272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E730-E58A-4DE1-9ED2-D94FAD1B1D74}" type="datetimeFigureOut">
              <a:rPr kumimoji="1" lang="ja-JP" altLang="en-US" smtClean="0"/>
              <a:pPr/>
              <a:t>2010/12/24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DF22E-AD2A-4947-996E-35C14488A386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bbiq.jp/zzzfelis/" TargetMode="External"/><Relationship Id="rId3" Type="http://schemas.openxmlformats.org/officeDocument/2006/relationships/hyperlink" Target="http://autodock.scripps.edu/" TargetMode="External"/><Relationship Id="rId7" Type="http://schemas.openxmlformats.org/officeDocument/2006/relationships/hyperlink" Target="http://www.acdlabs.com/download/chemsk.html" TargetMode="External"/><Relationship Id="rId2" Type="http://schemas.openxmlformats.org/officeDocument/2006/relationships/hyperlink" Target="http://autodock.scripps.edu/resources/racco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ygwin.com/" TargetMode="External"/><Relationship Id="rId11" Type="http://schemas.openxmlformats.org/officeDocument/2006/relationships/hyperlink" Target="http://www.ebi.ac.uk/pdbsum/" TargetMode="External"/><Relationship Id="rId5" Type="http://schemas.openxmlformats.org/officeDocument/2006/relationships/hyperlink" Target="http://www.vim.org/" TargetMode="External"/><Relationship Id="rId10" Type="http://schemas.openxmlformats.org/officeDocument/2006/relationships/hyperlink" Target="http://www.rcsb.org/pdb/home/home.do;jsessionid=7176EBC653582CAD01B805746B4A410C" TargetMode="External"/><Relationship Id="rId4" Type="http://schemas.openxmlformats.org/officeDocument/2006/relationships/hyperlink" Target="http://vina.scripps.edu/" TargetMode="External"/><Relationship Id="rId9" Type="http://schemas.openxmlformats.org/officeDocument/2006/relationships/hyperlink" Target="http://zinc.docking.org/choose.s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bbiq.jp/zzzfelis/" TargetMode="External"/><Relationship Id="rId3" Type="http://schemas.openxmlformats.org/officeDocument/2006/relationships/hyperlink" Target="http://autodock.scripps.edu/resources/raccoon" TargetMode="External"/><Relationship Id="rId7" Type="http://schemas.openxmlformats.org/officeDocument/2006/relationships/hyperlink" Target="http://www.cygwin.com/" TargetMode="External"/><Relationship Id="rId2" Type="http://schemas.openxmlformats.org/officeDocument/2006/relationships/hyperlink" Target="http://zinc.docking.org/choose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im.org/" TargetMode="External"/><Relationship Id="rId11" Type="http://schemas.openxmlformats.org/officeDocument/2006/relationships/hyperlink" Target="http://www.ebi.ac.uk/pdbsum/" TargetMode="External"/><Relationship Id="rId5" Type="http://schemas.openxmlformats.org/officeDocument/2006/relationships/hyperlink" Target="http://vina.scripps.edu/" TargetMode="External"/><Relationship Id="rId10" Type="http://schemas.openxmlformats.org/officeDocument/2006/relationships/hyperlink" Target="http://www.rcsb.org/pdb/home/home.do;jsessionid=7176EBC653582CAD01B805746B4A410C" TargetMode="External"/><Relationship Id="rId4" Type="http://schemas.openxmlformats.org/officeDocument/2006/relationships/hyperlink" Target="http://autodock.scripps.edu/" TargetMode="External"/><Relationship Id="rId9" Type="http://schemas.openxmlformats.org/officeDocument/2006/relationships/hyperlink" Target="http://www.acdlabs.com/download/chemsk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9552" y="206084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/>
              <a:t>Windows</a:t>
            </a:r>
            <a:r>
              <a:rPr lang="ja-JP" altLang="en-US" sz="2800" dirty="0" smtClean="0"/>
              <a:t>を基盤とし、</a:t>
            </a:r>
            <a:r>
              <a:rPr lang="en-US" altLang="ja-JP" sz="2800" dirty="0" smtClean="0"/>
              <a:t>AutoDock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Vina</a:t>
            </a:r>
            <a:r>
              <a:rPr lang="ja-JP" altLang="en-US" sz="2800" dirty="0" smtClean="0"/>
              <a:t>を用いた低分子</a:t>
            </a:r>
            <a:r>
              <a:rPr lang="en-US" altLang="ja-JP" sz="2800" dirty="0" smtClean="0"/>
              <a:t>VS</a:t>
            </a:r>
            <a:r>
              <a:rPr lang="ja-JP" altLang="en-US" sz="2800" dirty="0" smtClean="0"/>
              <a:t>対応型のユーザーフレンドリーかつ柔軟性のあるアプリケーションツール</a:t>
            </a:r>
            <a:r>
              <a:rPr lang="en-US" altLang="ja-JP" sz="2800" dirty="0" smtClean="0"/>
              <a:t>—VSDK</a:t>
            </a:r>
            <a:endParaRPr kumimoji="1" lang="en-US" altLang="ja-JP" sz="28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96136" y="594928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神戸学院大学　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回生</a:t>
            </a:r>
            <a:endParaRPr lang="en-US" altLang="ja-JP" dirty="0" smtClean="0"/>
          </a:p>
          <a:p>
            <a:r>
              <a:rPr lang="ja-JP" altLang="en-US" dirty="0" smtClean="0"/>
              <a:t>馬場奈津美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304800"/>
            <a:ext cx="78105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円/楕円 2"/>
          <p:cNvSpPr/>
          <p:nvPr/>
        </p:nvSpPr>
        <p:spPr>
          <a:xfrm>
            <a:off x="1331640" y="4725144"/>
            <a:ext cx="57606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2123728" y="2924944"/>
            <a:ext cx="1944216" cy="504056"/>
          </a:xfrm>
          <a:prstGeom prst="wedgeRoundRectCallout">
            <a:avLst>
              <a:gd name="adj1" fmla="val -66395"/>
              <a:gd name="adj2" fmla="val 31571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Ligand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を確認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36176"/>
            <a:ext cx="6264696" cy="559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467544" y="33265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r>
              <a:rPr kumimoji="1" lang="en-US" altLang="ja-JP" sz="2800" dirty="0" err="1" smtClean="0">
                <a:latin typeface="ＭＳ Ｐ明朝" pitchFamily="18" charset="-128"/>
                <a:ea typeface="ＭＳ Ｐ明朝" pitchFamily="18" charset="-128"/>
              </a:rPr>
              <a:t>Ligand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部分や水分子を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切り取って保存する。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6888832" cy="557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844824"/>
            <a:ext cx="3584104" cy="213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395536" y="2606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で編集した</a:t>
            </a:r>
            <a:r>
              <a:rPr lang="en-US" altLang="ja-JP" sz="2800" dirty="0" smtClean="0">
                <a:latin typeface="ＭＳ Ｐ明朝" pitchFamily="18" charset="-128"/>
                <a:ea typeface="ＭＳ Ｐ明朝" pitchFamily="18" charset="-128"/>
              </a:rPr>
              <a:t>f</a:t>
            </a:r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ile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を</a:t>
            </a:r>
            <a:r>
              <a:rPr kumimoji="1" lang="en-US" altLang="ja-JP" sz="2800" dirty="0" err="1" smtClean="0">
                <a:latin typeface="ＭＳ Ｐ明朝" pitchFamily="18" charset="-128"/>
                <a:ea typeface="ＭＳ Ｐ明朝" pitchFamily="18" charset="-128"/>
              </a:rPr>
              <a:t>AutoDockTools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で開く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467544" y="4149080"/>
            <a:ext cx="1944216" cy="504056"/>
          </a:xfrm>
          <a:prstGeom prst="wedgeRoundRectCallout">
            <a:avLst>
              <a:gd name="adj1" fmla="val 2683"/>
              <a:gd name="adj2" fmla="val 34784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右クリック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0700" cy="758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角丸四角形吹き出し 3"/>
          <p:cNvSpPr/>
          <p:nvPr/>
        </p:nvSpPr>
        <p:spPr>
          <a:xfrm>
            <a:off x="3059832" y="3212976"/>
            <a:ext cx="2520280" cy="936104"/>
          </a:xfrm>
          <a:prstGeom prst="wedgeRoundRectCallout">
            <a:avLst>
              <a:gd name="adj1" fmla="val -150642"/>
              <a:gd name="adj2" fmla="val -35183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Edit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をクリックすると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sub menu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が出るので、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hydrogen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ｓ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Add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とする。</a:t>
            </a:r>
            <a:endParaRPr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2771800" y="1700808"/>
            <a:ext cx="2232248" cy="1368152"/>
          </a:xfrm>
          <a:prstGeom prst="wedgeRoundRectCallout">
            <a:avLst>
              <a:gd name="adj1" fmla="val -162551"/>
              <a:gd name="adj2" fmla="val -14965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Save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Write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とし、保存する。</a:t>
            </a:r>
            <a:endParaRPr kumimoji="1"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Edit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Delete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All Molecules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などとして、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を新しい状態にする。</a:t>
            </a:r>
          </a:p>
          <a:p>
            <a:pPr algn="ctr"/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3075" cy="755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20888"/>
            <a:ext cx="4962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角丸四角形吹き出し 6"/>
          <p:cNvSpPr/>
          <p:nvPr/>
        </p:nvSpPr>
        <p:spPr>
          <a:xfrm>
            <a:off x="3851920" y="980728"/>
            <a:ext cx="2376264" cy="936104"/>
          </a:xfrm>
          <a:prstGeom prst="wedgeRoundRectCallout">
            <a:avLst>
              <a:gd name="adj1" fmla="val -128124"/>
              <a:gd name="adj2" fmla="val -5538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をクリックし、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Macromolecule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Open</a:t>
            </a:r>
          </a:p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とする。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3707904" y="3140968"/>
            <a:ext cx="2376264" cy="1440160"/>
          </a:xfrm>
          <a:prstGeom prst="wedgeRoundRectCallout">
            <a:avLst>
              <a:gd name="adj1" fmla="val -90972"/>
              <a:gd name="adj2" fmla="val -5323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③先ほど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保存した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を開く。</a:t>
            </a:r>
            <a:endParaRPr kumimoji="1"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続いて保存場所選択となるので、</a:t>
            </a:r>
            <a:r>
              <a:rPr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形式で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に保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存する。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107504" y="3501008"/>
            <a:ext cx="2304256" cy="1152128"/>
          </a:xfrm>
          <a:prstGeom prst="wedgeRoundRectCallout">
            <a:avLst>
              <a:gd name="adj1" fmla="val 45852"/>
              <a:gd name="adj2" fmla="val 95362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②ファイル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の種類を</a:t>
            </a:r>
            <a:r>
              <a:rPr kumimoji="1"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に変えないと、先ほど保存したものが出てこないので注意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82125" cy="7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角丸四角形吹き出し 3"/>
          <p:cNvSpPr/>
          <p:nvPr/>
        </p:nvSpPr>
        <p:spPr>
          <a:xfrm>
            <a:off x="3851920" y="980728"/>
            <a:ext cx="1656184" cy="504056"/>
          </a:xfrm>
          <a:prstGeom prst="wedgeRoundRectCallout">
            <a:avLst>
              <a:gd name="adj1" fmla="val -164932"/>
              <a:gd name="adj2" fmla="val -5349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をクリックし、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 Box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を開く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4644008" y="3861048"/>
            <a:ext cx="1656184" cy="1152128"/>
          </a:xfrm>
          <a:prstGeom prst="wedgeRoundRectCallout">
            <a:avLst>
              <a:gd name="adj1" fmla="val -164932"/>
              <a:gd name="adj2" fmla="val -5349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③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Size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や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Center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等を確認する。</a:t>
            </a:r>
            <a:endParaRPr kumimoji="1"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b="1" dirty="0" smtClean="0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＊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conf.txt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を作成するときに必要！</a:t>
            </a:r>
            <a:endParaRPr kumimoji="1" lang="ja-JP" altLang="en-US" sz="1400" b="1" dirty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3635896" y="1484784"/>
            <a:ext cx="2304256" cy="1656184"/>
          </a:xfrm>
          <a:prstGeom prst="wedgeRoundRectCallout">
            <a:avLst>
              <a:gd name="adj1" fmla="val -97999"/>
              <a:gd name="adj2" fmla="val -5380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Macromolecule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で先ほど保存した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.</a:t>
            </a:r>
            <a:r>
              <a:rPr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ファイルを開く。</a:t>
            </a:r>
            <a:endParaRPr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注意文が出た時は、内容を確認し、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OK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をクリック。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58578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395536" y="404664"/>
            <a:ext cx="61926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ＭＳ Ｐ明朝" pitchFamily="18" charset="-128"/>
                <a:ea typeface="ＭＳ Ｐ明朝" pitchFamily="18" charset="-128"/>
              </a:rPr>
              <a:t>Conf.txt</a:t>
            </a:r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の作成</a:t>
            </a:r>
            <a:endParaRPr lang="en-US" altLang="ja-JP" sz="28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Down load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のところにある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conf.txt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をコピーし、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VS01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にいれ、それを開く。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【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】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を自分の酵素に合った内容に変更し上書き保存する。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284984"/>
            <a:ext cx="58578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中かっこ 4"/>
          <p:cNvSpPr/>
          <p:nvPr/>
        </p:nvSpPr>
        <p:spPr>
          <a:xfrm>
            <a:off x="2267744" y="2708920"/>
            <a:ext cx="144016" cy="50405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中かっこ 5"/>
          <p:cNvSpPr/>
          <p:nvPr/>
        </p:nvSpPr>
        <p:spPr>
          <a:xfrm>
            <a:off x="2195736" y="3356992"/>
            <a:ext cx="144016" cy="50405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2771800" y="2492896"/>
            <a:ext cx="2520280" cy="648072"/>
          </a:xfrm>
          <a:prstGeom prst="wedgeRoundRectCallout">
            <a:avLst>
              <a:gd name="adj1" fmla="val -63729"/>
              <a:gd name="adj2" fmla="val 23485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動物から得られた酵素の受容体に組み込まれている</a:t>
            </a:r>
            <a:r>
              <a:rPr lang="en-US" altLang="ja-JP" sz="105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Ligand</a:t>
            </a:r>
            <a:r>
              <a:rPr lang="ja-JP" altLang="en-US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の中心座標</a:t>
            </a:r>
            <a:endParaRPr kumimoji="1" lang="ja-JP" altLang="en-US" sz="105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1043608" y="4725144"/>
            <a:ext cx="1872208" cy="504056"/>
          </a:xfrm>
          <a:prstGeom prst="wedgeRoundRectCallout">
            <a:avLst>
              <a:gd name="adj1" fmla="val 21476"/>
              <a:gd name="adj2" fmla="val -267147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受容体を十分カバーできる</a:t>
            </a:r>
            <a:r>
              <a:rPr kumimoji="1" lang="en-US" altLang="ja-JP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kumimoji="1" lang="en-US" altLang="ja-JP" sz="105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Size</a:t>
            </a:r>
            <a:endParaRPr kumimoji="1" lang="ja-JP" altLang="en-US" sz="105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372200" y="3501008"/>
            <a:ext cx="1224136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372200" y="4077072"/>
            <a:ext cx="1216135" cy="35349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</a:p>
        </p:txBody>
      </p:sp>
      <p:grpSp>
        <p:nvGrpSpPr>
          <p:cNvPr id="2" name="グループ化 40"/>
          <p:cNvGrpSpPr/>
          <p:nvPr/>
        </p:nvGrpSpPr>
        <p:grpSpPr>
          <a:xfrm>
            <a:off x="467544" y="3365680"/>
            <a:ext cx="7127035" cy="2592288"/>
            <a:chOff x="1331640" y="2132856"/>
            <a:chExt cx="6717436" cy="2592288"/>
          </a:xfrm>
        </p:grpSpPr>
        <p:sp>
          <p:nvSpPr>
            <p:cNvPr id="7" name="正方形/長方形 6"/>
            <p:cNvSpPr/>
            <p:nvPr/>
          </p:nvSpPr>
          <p:spPr>
            <a:xfrm>
              <a:off x="1331640" y="2132856"/>
              <a:ext cx="3960440" cy="259228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VS</a:t>
              </a:r>
              <a:r>
                <a:rPr kumimoji="1" lang="ja-JP" altLang="en-US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０１</a:t>
              </a:r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ja-JP" altLang="en-US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3" name="グループ化 39"/>
            <p:cNvGrpSpPr/>
            <p:nvPr/>
          </p:nvGrpSpPr>
          <p:grpSpPr>
            <a:xfrm>
              <a:off x="1475656" y="2348880"/>
              <a:ext cx="6573420" cy="2304256"/>
              <a:chOff x="1475656" y="2348880"/>
              <a:chExt cx="6573420" cy="2304256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6896948" y="3420312"/>
                <a:ext cx="1152128" cy="86409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Data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output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ZINCCode.pdbqt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ZINCCode.txt</a:t>
                </a:r>
                <a:endParaRPr kumimoji="1" lang="en-US" altLang="ja-JP" sz="105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endParaRPr kumimoji="1" lang="ja-JP" altLang="en-US" sz="105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3131840" y="2348880"/>
                <a:ext cx="1224136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3779912" y="2996952"/>
                <a:ext cx="1152128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Conf.txt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475656" y="3717032"/>
                <a:ext cx="1512168" cy="93610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ina_split</a:t>
                </a:r>
              </a:p>
              <a:p>
                <a:pPr algn="ctr"/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ina_license</a:t>
                </a: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1547664" y="2492896"/>
                <a:ext cx="1440160" cy="1080120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Ligands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467544" y="1196752"/>
            <a:ext cx="1440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Ligands</a:t>
            </a:r>
          </a:p>
          <a:p>
            <a:pPr algn="ctr"/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又は他のデータベースから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accoon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5" name="直線矢印コネクタ 44"/>
          <p:cNvCxnSpPr>
            <a:stCxn id="43" idx="2"/>
          </p:cNvCxnSpPr>
          <p:nvPr/>
        </p:nvCxnSpPr>
        <p:spPr>
          <a:xfrm rot="16200000" flipH="1">
            <a:off x="1046815" y="3368886"/>
            <a:ext cx="497642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907704" y="1196752"/>
            <a:ext cx="1944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受容体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グリッドセンターなどを確認し、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7" name="直線矢印コネクタ 46"/>
          <p:cNvCxnSpPr>
            <a:stCxn id="46" idx="2"/>
          </p:cNvCxnSpPr>
          <p:nvPr/>
        </p:nvCxnSpPr>
        <p:spPr>
          <a:xfrm rot="5400000">
            <a:off x="2559273" y="3261165"/>
            <a:ext cx="569070" cy="720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57" idx="3"/>
          </p:cNvCxnSpPr>
          <p:nvPr/>
        </p:nvCxnSpPr>
        <p:spPr>
          <a:xfrm rot="5400000">
            <a:off x="3722098" y="3465424"/>
            <a:ext cx="1254225" cy="2744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右矢印 36"/>
          <p:cNvSpPr/>
          <p:nvPr/>
        </p:nvSpPr>
        <p:spPr>
          <a:xfrm>
            <a:off x="4680000" y="4797152"/>
            <a:ext cx="1656184" cy="504056"/>
          </a:xfrm>
          <a:prstGeom prst="rightArrow">
            <a:avLst>
              <a:gd name="adj1" fmla="val 34883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18864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ＭＳ Ｐ明朝" pitchFamily="18" charset="-128"/>
                <a:ea typeface="ＭＳ Ｐ明朝" pitchFamily="18" charset="-128"/>
              </a:rPr>
              <a:t>Algorithm</a:t>
            </a:r>
          </a:p>
        </p:txBody>
      </p:sp>
      <p:sp>
        <p:nvSpPr>
          <p:cNvPr id="49" name="円/楕円 48"/>
          <p:cNvSpPr/>
          <p:nvPr/>
        </p:nvSpPr>
        <p:spPr>
          <a:xfrm>
            <a:off x="2627784" y="5093872"/>
            <a:ext cx="1512168" cy="43204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83568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339752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4716016" y="3861048"/>
            <a:ext cx="1512168" cy="432048"/>
          </a:xfrm>
          <a:prstGeom prst="ellipse">
            <a:avLst/>
          </a:prstGeom>
          <a:noFill/>
          <a:ln w="25400">
            <a:solidFill>
              <a:srgbClr val="098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6" name="U ターン矢印 55"/>
          <p:cNvSpPr/>
          <p:nvPr/>
        </p:nvSpPr>
        <p:spPr>
          <a:xfrm>
            <a:off x="5148064" y="4293096"/>
            <a:ext cx="648072" cy="648072"/>
          </a:xfrm>
          <a:prstGeom prst="uturnArrow">
            <a:avLst>
              <a:gd name="adj1" fmla="val 4685"/>
              <a:gd name="adj2" fmla="val 25000"/>
              <a:gd name="adj3" fmla="val 20315"/>
              <a:gd name="adj4" fmla="val 43750"/>
              <a:gd name="adj5" fmla="val 57821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grpSp>
        <p:nvGrpSpPr>
          <p:cNvPr id="4" name="グループ化 64"/>
          <p:cNvGrpSpPr/>
          <p:nvPr/>
        </p:nvGrpSpPr>
        <p:grpSpPr>
          <a:xfrm>
            <a:off x="3779912" y="260648"/>
            <a:ext cx="4824536" cy="3168352"/>
            <a:chOff x="3635896" y="260648"/>
            <a:chExt cx="4824536" cy="3168352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3923928" y="26064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ＭＳ Ｐ明朝" pitchFamily="18" charset="-128"/>
                  <a:ea typeface="ＭＳ Ｐ明朝" pitchFamily="18" charset="-128"/>
                </a:rPr>
                <a:t>Conf.txt</a:t>
              </a:r>
              <a:r>
                <a:rPr lang="ja-JP" altLang="en-US" sz="1400" dirty="0" smtClean="0">
                  <a:latin typeface="ＭＳ Ｐ明朝" pitchFamily="18" charset="-128"/>
                  <a:ea typeface="ＭＳ Ｐ明朝" pitchFamily="18" charset="-128"/>
                </a:rPr>
                <a:t>（例）　</a:t>
              </a:r>
              <a:endParaRPr kumimoji="1" lang="ja-JP" altLang="en-US" sz="1400" dirty="0"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5" name="グループ化 63"/>
            <p:cNvGrpSpPr/>
            <p:nvPr/>
          </p:nvGrpSpPr>
          <p:grpSpPr>
            <a:xfrm>
              <a:off x="3635896" y="332656"/>
              <a:ext cx="4824536" cy="3096344"/>
              <a:chOff x="3635896" y="332656"/>
              <a:chExt cx="4824536" cy="3096344"/>
            </a:xfrm>
          </p:grpSpPr>
          <p:sp>
            <p:nvSpPr>
              <p:cNvPr id="28" name="テキスト ボックス 27"/>
              <p:cNvSpPr txBox="1"/>
              <p:nvPr/>
            </p:nvSpPr>
            <p:spPr>
              <a:xfrm>
                <a:off x="4427984" y="620688"/>
                <a:ext cx="3456384" cy="246221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 = 1skj_lock.pdbqt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center_x = -6.7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center_y = 60.886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GridCenter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center_z = -9.54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size_x = 60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size_y = 60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GridBoxSize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size_z = 60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num_modes = 10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→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DockingRunNumber</a:t>
                </a:r>
                <a:endParaRPr kumimoji="1" lang="ja-JP" altLang="en-US" sz="1400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4" name="右中かっこ 33"/>
              <p:cNvSpPr/>
              <p:nvPr/>
            </p:nvSpPr>
            <p:spPr>
              <a:xfrm>
                <a:off x="5868144" y="1124744"/>
                <a:ext cx="288032" cy="648072"/>
              </a:xfrm>
              <a:prstGeom prst="rightBrace">
                <a:avLst>
                  <a:gd name="adj1" fmla="val 8333"/>
                  <a:gd name="adj2" fmla="val 4412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6" name="右中かっこ 35"/>
              <p:cNvSpPr/>
              <p:nvPr/>
            </p:nvSpPr>
            <p:spPr>
              <a:xfrm>
                <a:off x="5436096" y="1988840"/>
                <a:ext cx="288032" cy="576064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635896" y="332656"/>
                <a:ext cx="4824536" cy="309634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graphicFrame>
        <p:nvGraphicFramePr>
          <p:cNvPr id="63" name="表 62"/>
          <p:cNvGraphicFramePr>
            <a:graphicFrameLocks noGrp="1"/>
          </p:cNvGraphicFramePr>
          <p:nvPr/>
        </p:nvGraphicFramePr>
        <p:xfrm>
          <a:off x="4788024" y="5661248"/>
          <a:ext cx="3272473" cy="914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265680"/>
                <a:gridCol w="1006793"/>
              </a:tblGrid>
              <a:tr h="216024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ＭＳ Ｐ明朝" pitchFamily="18" charset="-128"/>
                          <a:ea typeface="ＭＳ Ｐ明朝" pitchFamily="18" charset="-128"/>
                        </a:rPr>
                        <a:t>Ligand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 type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Bash  file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19925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ZINC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から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down load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したもの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VS01.bash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独自の構造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VS02.bash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4" y="476672"/>
            <a:ext cx="799288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Virtual screening</a:t>
            </a:r>
          </a:p>
          <a:p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VSDK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home page site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から、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VS01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VS01.bash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Vina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directory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をコピーし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VS01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directoryni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入れる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</a:t>
            </a: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Cygwin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を開き、コマンド入力する。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b="1" dirty="0" smtClean="0">
                <a:latin typeface="ＭＳ Ｐ明朝" pitchFamily="18" charset="-128"/>
                <a:ea typeface="ＭＳ Ｐ明朝" pitchFamily="18" charset="-128"/>
              </a:rPr>
              <a:t>③</a:t>
            </a:r>
            <a:r>
              <a:rPr lang="en-US" altLang="ja-JP" sz="1400" b="1" dirty="0" err="1" smtClean="0">
                <a:latin typeface="ＭＳ Ｐ明朝" pitchFamily="18" charset="-128"/>
                <a:ea typeface="ＭＳ Ｐ明朝" pitchFamily="18" charset="-128"/>
              </a:rPr>
              <a:t>cd</a:t>
            </a:r>
            <a:r>
              <a:rPr lang="en-US" altLang="ja-JP" sz="1400" b="1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lang="en-US" altLang="ja-JP" sz="1400" b="1" dirty="0" smtClean="0">
                <a:latin typeface="ＭＳ Ｐ明朝" pitchFamily="18" charset="-128"/>
                <a:ea typeface="ＭＳ Ｐ明朝" pitchFamily="18" charset="-128"/>
              </a:rPr>
              <a:t>c:/VS01</a:t>
            </a: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err="1" smtClean="0">
                <a:latin typeface="ＭＳ Ｐ明朝" pitchFamily="18" charset="-128"/>
                <a:ea typeface="ＭＳ Ｐ明朝" pitchFamily="18" charset="-128"/>
              </a:rPr>
              <a:t>のように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して、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Virtual screening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したい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まで行く。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kumimoji="1" lang="en-US" altLang="ja-JP" sz="1400" b="1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ja-JP" altLang="en-US" sz="1400" b="1" dirty="0" smtClean="0">
                <a:latin typeface="ＭＳ Ｐ明朝" pitchFamily="18" charset="-128"/>
                <a:ea typeface="ＭＳ Ｐ明朝" pitchFamily="18" charset="-128"/>
              </a:rPr>
              <a:t>④</a:t>
            </a:r>
            <a:r>
              <a:rPr kumimoji="1" lang="en-US" altLang="ja-JP" sz="1400" b="1" dirty="0" smtClean="0">
                <a:latin typeface="ＭＳ Ｐ明朝" pitchFamily="18" charset="-128"/>
                <a:ea typeface="ＭＳ Ｐ明朝" pitchFamily="18" charset="-128"/>
              </a:rPr>
              <a:t>./</a:t>
            </a:r>
            <a:r>
              <a:rPr kumimoji="1" lang="en-US" altLang="ja-JP" sz="1400" b="1" dirty="0" smtClean="0">
                <a:latin typeface="ＭＳ Ｐ明朝" pitchFamily="18" charset="-128"/>
                <a:ea typeface="ＭＳ Ｐ明朝" pitchFamily="18" charset="-128"/>
              </a:rPr>
              <a:t>VS01.bash</a:t>
            </a: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でドッキングが開始する。結果は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data01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という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ができ、そこに入っていく。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最後に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result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という結果ファイルが出来るので、それを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で開き、すべてをコピー（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Ctrl+A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）し、エクセルに貼り付け、結果の評価をする。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Ligand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からダウンロードするのではなく、独自の構造で行いたい場合は、独自の構造を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inh00001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、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inh00002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～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inh99999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というように名前を付ける。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＊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0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の数も合わせないと、結果の評価の表がうまく表示できない。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VS01.bash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の代りに、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VS02.bash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で同じ操作を行うと、結果は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data02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という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ができ、そこに入っていく。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最後に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result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という結果ファイルが出来る。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63436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角丸四角形吹き出し 3"/>
          <p:cNvSpPr/>
          <p:nvPr/>
        </p:nvSpPr>
        <p:spPr>
          <a:xfrm>
            <a:off x="179512" y="764704"/>
            <a:ext cx="1656184" cy="504056"/>
          </a:xfrm>
          <a:prstGeom prst="wedgeRoundRectCallout">
            <a:avLst>
              <a:gd name="adj1" fmla="val -4474"/>
              <a:gd name="adj2" fmla="val 22995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cd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　は、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を変える。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2267744" y="2708920"/>
            <a:ext cx="1512168" cy="720080"/>
          </a:xfrm>
          <a:prstGeom prst="wedgeRoundRectCallout">
            <a:avLst>
              <a:gd name="adj1" fmla="val -133437"/>
              <a:gd name="adj2" fmla="val -4555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ls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　は、現在の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の中身を確認する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1475656" y="4797152"/>
            <a:ext cx="1656184" cy="504056"/>
          </a:xfrm>
          <a:prstGeom prst="wedgeRoundRectCallout">
            <a:avLst>
              <a:gd name="adj1" fmla="val -75789"/>
              <a:gd name="adj2" fmla="val -244352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./VS01.bash</a:t>
            </a:r>
          </a:p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で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Run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を開始する。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3563888" y="4437112"/>
          <a:ext cx="485648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480"/>
                <a:gridCol w="3048000"/>
              </a:tblGrid>
              <a:tr h="216024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コマンド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内容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127248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cd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Directory</a:t>
                      </a:r>
                      <a:r>
                        <a:rPr kumimoji="1" lang="ja-JP" altLang="en-US" sz="1400" dirty="0" smtClean="0"/>
                        <a:t>を変える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ls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Directory</a:t>
                      </a:r>
                      <a:r>
                        <a:rPr kumimoji="1" lang="ja-JP" altLang="en-US" sz="1400" dirty="0" smtClean="0"/>
                        <a:t>の中身を確認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./</a:t>
                      </a:r>
                      <a:r>
                        <a:rPr kumimoji="1" lang="en-US" altLang="ja-JP" sz="1400" dirty="0" err="1" smtClean="0"/>
                        <a:t>file_name.bash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Bash</a:t>
                      </a:r>
                      <a:r>
                        <a:rPr kumimoji="1" lang="ja-JP" altLang="en-US" sz="1400" dirty="0" smtClean="0"/>
                        <a:t>ファイルの始動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47664" y="476672"/>
            <a:ext cx="604867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具体的な操作</a:t>
            </a:r>
            <a:endParaRPr kumimoji="1" lang="en-US" altLang="ja-JP" sz="28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まずはじめに必要なソフトすべてをダウンロードしておく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。</a:t>
            </a:r>
            <a:endParaRPr kumimoji="1" lang="en-US" altLang="ja-JP" sz="2000" b="1" dirty="0" smtClean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1916832"/>
            <a:ext cx="756084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ja-JP" sz="2000" b="1" dirty="0" err="1" smtClean="0">
                <a:latin typeface="ＭＳ Ｐ明朝" pitchFamily="18" charset="-128"/>
                <a:ea typeface="ＭＳ Ｐ明朝" pitchFamily="18" charset="-128"/>
              </a:rPr>
              <a:t>Down_load</a:t>
            </a:r>
            <a:r>
              <a:rPr lang="ja-JP" altLang="en-US" sz="2000" b="1" dirty="0" smtClean="0">
                <a:latin typeface="ＭＳ Ｐ明朝" pitchFamily="18" charset="-128"/>
                <a:ea typeface="ＭＳ Ｐ明朝" pitchFamily="18" charset="-128"/>
              </a:rPr>
              <a:t>が必要なもの</a:t>
            </a:r>
            <a:endParaRPr lang="en-US" altLang="ja-JP" sz="2000" b="1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Raccoon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2"/>
              </a:rPr>
              <a:t>http://autodock.scripps.edu/resources/raccoon</a:t>
            </a: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AutoDockTools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3"/>
              </a:rPr>
              <a:t>http://autodock.scripps.edu/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AutodockVina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4"/>
              </a:rPr>
              <a:t>http://vina.scripps.edu/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5"/>
              </a:rPr>
              <a:t>http://www.vim.org/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Cygwin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6"/>
              </a:rPr>
              <a:t>http://www.cygwin.com/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ChemSketch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7"/>
              </a:rPr>
              <a:t>http://www.acdlabs.com/download/chemsk.html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Facio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8"/>
              </a:rPr>
              <a:t>http://www1.bbiq.jp/zzzfelis/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/>
            <a:r>
              <a:rPr lang="ja-JP" altLang="en-US" sz="2000" b="1" dirty="0" smtClean="0">
                <a:latin typeface="ＭＳ Ｐ明朝" pitchFamily="18" charset="-128"/>
                <a:ea typeface="ＭＳ Ｐ明朝" pitchFamily="18" charset="-128"/>
              </a:rPr>
              <a:t>データベース</a:t>
            </a:r>
            <a:endParaRPr lang="en-US" altLang="ja-JP" sz="2000" b="1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9"/>
              </a:rPr>
              <a:t>http://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9"/>
              </a:rPr>
              <a:t>zinc.docking.org/choose.shtml</a:t>
            </a: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ProteinDataBank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10"/>
              </a:rPr>
              <a:t>http://www.rcsb.org/pdb/home/home.do;jsessionid=7176EBC653582CAD01B805746B4A410C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>
                <a:latin typeface="ＭＳ Ｐ明朝" pitchFamily="18" charset="-128"/>
                <a:ea typeface="ＭＳ Ｐ明朝" pitchFamily="18" charset="-128"/>
              </a:rPr>
              <a:t>PDBsum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dirty="0" smtClean="0">
                <a:latin typeface="ＭＳ Ｐ明朝" pitchFamily="18" charset="-128"/>
                <a:ea typeface="ＭＳ Ｐ明朝" pitchFamily="18" charset="-128"/>
                <a:hlinkClick r:id="rId11"/>
              </a:rPr>
              <a:t>http://www.ebi.ac.uk/pdbsum/</a:t>
            </a:r>
            <a:endParaRPr lang="en-US" altLang="ja-JP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63341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179512" y="11663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Run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中の画面、結果</a:t>
            </a:r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file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24000"/>
            <a:ext cx="63436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634365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84784"/>
            <a:ext cx="6477763" cy="518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吹き出し 4"/>
          <p:cNvSpPr/>
          <p:nvPr/>
        </p:nvSpPr>
        <p:spPr>
          <a:xfrm>
            <a:off x="827584" y="3068960"/>
            <a:ext cx="1224136" cy="720080"/>
          </a:xfrm>
          <a:prstGeom prst="wedgeRoundRectCallout">
            <a:avLst>
              <a:gd name="adj1" fmla="val -68398"/>
              <a:gd name="adj2" fmla="val -54325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①すべて選択し、コピーする</a:t>
            </a:r>
            <a:endParaRPr kumimoji="1" lang="ja-JP" altLang="en-US" sz="12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18864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 smtClean="0">
                <a:latin typeface="ＭＳ Ｐ明朝" pitchFamily="18" charset="-128"/>
                <a:ea typeface="ＭＳ Ｐ明朝" pitchFamily="18" charset="-128"/>
              </a:rPr>
              <a:t>R</a:t>
            </a:r>
            <a:r>
              <a:rPr kumimoji="1" lang="en-US" altLang="ja-JP" sz="2800" dirty="0" err="1" smtClean="0">
                <a:latin typeface="ＭＳ Ｐ明朝" pitchFamily="18" charset="-128"/>
                <a:ea typeface="ＭＳ Ｐ明朝" pitchFamily="18" charset="-128"/>
              </a:rPr>
              <a:t>esult_file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を</a:t>
            </a:r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で開く。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323528" y="4437112"/>
            <a:ext cx="1872208" cy="1368152"/>
          </a:xfrm>
          <a:prstGeom prst="wedgeRoundRectCallout">
            <a:avLst>
              <a:gd name="adj1" fmla="val 190590"/>
              <a:gd name="adj2" fmla="val -87333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Excel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や</a:t>
            </a:r>
            <a:r>
              <a:rPr kumimoji="1"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OpenOffice.org Calc</a:t>
            </a:r>
            <a:r>
              <a:rPr kumimoji="1"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等の表計算ソフトを開き、貼り付ける。</a:t>
            </a:r>
            <a:endParaRPr kumimoji="1" lang="en-US" altLang="ja-JP" sz="12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このとき</a:t>
            </a:r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に</a:t>
            </a:r>
            <a:r>
              <a:rPr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【</a:t>
            </a:r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区切る</a:t>
            </a:r>
            <a:r>
              <a:rPr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】</a:t>
            </a:r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と</a:t>
            </a:r>
            <a:r>
              <a:rPr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【</a:t>
            </a:r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スペース</a:t>
            </a:r>
            <a:r>
              <a:rPr lang="en-US" altLang="ja-JP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】</a:t>
            </a:r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にチェックを入れる</a:t>
            </a:r>
            <a:endParaRPr kumimoji="1" lang="ja-JP" altLang="en-US" sz="12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46958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角丸四角形吹き出し 5"/>
          <p:cNvSpPr/>
          <p:nvPr/>
        </p:nvSpPr>
        <p:spPr>
          <a:xfrm>
            <a:off x="5580112" y="548680"/>
            <a:ext cx="2016224" cy="720080"/>
          </a:xfrm>
          <a:prstGeom prst="wedgeRoundRectCallout">
            <a:avLst>
              <a:gd name="adj1" fmla="val -188337"/>
              <a:gd name="adj2" fmla="val 125572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①邪魔な列すべてを選択し、切り取る。</a:t>
            </a:r>
            <a:endParaRPr kumimoji="1" lang="ja-JP" altLang="en-US" sz="12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24944"/>
            <a:ext cx="5616624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角丸四角形吹き出し 6"/>
          <p:cNvSpPr/>
          <p:nvPr/>
        </p:nvSpPr>
        <p:spPr>
          <a:xfrm>
            <a:off x="467544" y="3573016"/>
            <a:ext cx="2016224" cy="1296144"/>
          </a:xfrm>
          <a:prstGeom prst="wedgeRoundRectCallout">
            <a:avLst>
              <a:gd name="adj1" fmla="val 313315"/>
              <a:gd name="adj2" fmla="val -52761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②その二行をすべて選択し、昇順で並べ替えをクリックする。</a:t>
            </a:r>
            <a:endParaRPr kumimoji="1" lang="ja-JP" altLang="en-US" sz="12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9" name="雲形吹き出し 8"/>
          <p:cNvSpPr/>
          <p:nvPr/>
        </p:nvSpPr>
        <p:spPr>
          <a:xfrm>
            <a:off x="539552" y="4653136"/>
            <a:ext cx="2736304" cy="1800200"/>
          </a:xfrm>
          <a:prstGeom prst="cloudCallout">
            <a:avLst>
              <a:gd name="adj1" fmla="val 113334"/>
              <a:gd name="adj2" fmla="val -57961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※</a:t>
            </a:r>
            <a:r>
              <a:rPr lang="ja-JP" altLang="en-US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数値列の一番上の</a:t>
            </a:r>
            <a:r>
              <a:rPr kumimoji="1" lang="ja-JP" altLang="en-US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セルが選択された状態にしておく。</a:t>
            </a:r>
            <a:endParaRPr kumimoji="1" lang="en-US" altLang="ja-JP" sz="1200" dirty="0" smtClean="0">
              <a:solidFill>
                <a:srgbClr val="C00000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1200" dirty="0" err="1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ZINCcode</a:t>
            </a:r>
            <a:r>
              <a:rPr lang="ja-JP" altLang="en-US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の方が選択されていると、</a:t>
            </a:r>
            <a:r>
              <a:rPr lang="en-US" altLang="ja-JP" sz="1200" dirty="0" err="1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ZINCcode</a:t>
            </a:r>
            <a:r>
              <a:rPr lang="ja-JP" altLang="en-US" sz="1200" dirty="0" smtClean="0">
                <a:solidFill>
                  <a:srgbClr val="C00000"/>
                </a:solidFill>
                <a:latin typeface="ＭＳ Ｐ明朝" pitchFamily="18" charset="-128"/>
                <a:ea typeface="ＭＳ Ｐ明朝" pitchFamily="18" charset="-128"/>
              </a:rPr>
              <a:t>を昇順にしてしまう）</a:t>
            </a:r>
            <a:endParaRPr kumimoji="1" lang="ja-JP" altLang="en-US" sz="1200" dirty="0">
              <a:solidFill>
                <a:srgbClr val="C0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11560" y="47667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ＭＳ Ｐ明朝" pitchFamily="18" charset="-128"/>
                <a:ea typeface="ＭＳ Ｐ明朝" pitchFamily="18" charset="-128"/>
              </a:rPr>
              <a:t>上から結果のいいもの順に並びかわった</a:t>
            </a:r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58483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11560" y="476672"/>
            <a:ext cx="79928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参考文献</a:t>
            </a: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2"/>
              </a:rPr>
              <a:t>http://zinc.docking.org/choose.shtml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Raccoon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3"/>
              </a:rPr>
              <a:t>http://autodock.scripps.edu/resources/raccoon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AutoDockTools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4"/>
              </a:rPr>
              <a:t>http://autodock.scripps.edu/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AutodockVina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5"/>
              </a:rPr>
              <a:t>http://vina.scripps.edu/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6"/>
              </a:rPr>
              <a:t>http://www.vim.org/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Cygwin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7"/>
              </a:rPr>
              <a:t>http://www.cygwin.com/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Facio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8"/>
              </a:rPr>
              <a:t>http://www1.bbiq.jp/zzzfelis/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ChemSketch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9"/>
              </a:rPr>
              <a:t>http://www.acdlabs.com/download/chemsk.html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ProteinDataBank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10"/>
              </a:rPr>
              <a:t>http://www.rcsb.org/pdb/home/home.do;jsessionid=7176EBC653582CAD01B805746B4A410C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PDBsum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  <a:hlinkClick r:id="rId11"/>
              </a:rPr>
              <a:t>http://www.ebi.ac.uk/pdbsum/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Nikita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D.Prakhov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et al. (2010) APPLICATIONS NOTE., 26,1374-1375.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Trott,O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and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Olson,A.J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.(2010)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AutoDock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Vina:improving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the seed and accuracy of docking with a new screening function, efficient optimization, and multithreading. J.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Comput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Chem., 31,455-461.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Morris,G.M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et al. (2009) AutoDock4 and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AutoDockTools:automated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docking with selective receptor flexibility. J.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Comput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Chem., 30,2785-2791.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Irwin,J.J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And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Shoichet,B.K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. (2005) ZINC-- a free database of commercially available </a:t>
            </a:r>
            <a:r>
              <a:rPr lang="en-US" altLang="ja-JP" sz="1400" dirty="0" err="1" smtClean="0">
                <a:latin typeface="ＭＳ Ｐ明朝" pitchFamily="18" charset="-128"/>
                <a:ea typeface="ＭＳ Ｐ明朝" pitchFamily="18" charset="-128"/>
              </a:rPr>
              <a:t>coompounds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 for virtual screening. J. Chem. Inf. Model., 45,177-182.</a:t>
            </a:r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372200" y="3501008"/>
            <a:ext cx="1224136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372200" y="4077072"/>
            <a:ext cx="1216135" cy="35349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</a:p>
        </p:txBody>
      </p:sp>
      <p:grpSp>
        <p:nvGrpSpPr>
          <p:cNvPr id="2" name="グループ化 40"/>
          <p:cNvGrpSpPr/>
          <p:nvPr/>
        </p:nvGrpSpPr>
        <p:grpSpPr>
          <a:xfrm>
            <a:off x="467544" y="3365680"/>
            <a:ext cx="7127035" cy="2592288"/>
            <a:chOff x="1331640" y="2132856"/>
            <a:chExt cx="6717436" cy="2592288"/>
          </a:xfrm>
        </p:grpSpPr>
        <p:sp>
          <p:nvSpPr>
            <p:cNvPr id="7" name="正方形/長方形 6"/>
            <p:cNvSpPr/>
            <p:nvPr/>
          </p:nvSpPr>
          <p:spPr>
            <a:xfrm>
              <a:off x="1331640" y="2132856"/>
              <a:ext cx="3960440" cy="259228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VS</a:t>
              </a:r>
              <a:r>
                <a:rPr kumimoji="1" lang="ja-JP" altLang="en-US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０１</a:t>
              </a:r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ja-JP" altLang="en-US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3" name="グループ化 39"/>
            <p:cNvGrpSpPr/>
            <p:nvPr/>
          </p:nvGrpSpPr>
          <p:grpSpPr>
            <a:xfrm>
              <a:off x="1475656" y="2348880"/>
              <a:ext cx="6573420" cy="2304256"/>
              <a:chOff x="1475656" y="2348880"/>
              <a:chExt cx="6573420" cy="2304256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6896948" y="3420312"/>
                <a:ext cx="1152128" cy="86409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Data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output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ZINCCode.pdbqt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ZINCCode.txt</a:t>
                </a:r>
                <a:endParaRPr kumimoji="1" lang="en-US" altLang="ja-JP" sz="105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endParaRPr kumimoji="1" lang="ja-JP" altLang="en-US" sz="105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3131840" y="2348880"/>
                <a:ext cx="1224136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3779912" y="2996952"/>
                <a:ext cx="1152128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Conf.txt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475656" y="3717032"/>
                <a:ext cx="1512168" cy="93610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ina_split</a:t>
                </a:r>
              </a:p>
              <a:p>
                <a:pPr algn="ctr"/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ina_license</a:t>
                </a: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1547664" y="2492896"/>
                <a:ext cx="1440160" cy="1080120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Ligands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467544" y="1196752"/>
            <a:ext cx="1440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Ligands</a:t>
            </a:r>
          </a:p>
          <a:p>
            <a:pPr algn="ctr"/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又は他のデータベースから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accoon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5" name="直線矢印コネクタ 44"/>
          <p:cNvCxnSpPr>
            <a:stCxn id="43" idx="2"/>
          </p:cNvCxnSpPr>
          <p:nvPr/>
        </p:nvCxnSpPr>
        <p:spPr>
          <a:xfrm rot="16200000" flipH="1">
            <a:off x="1046815" y="3368886"/>
            <a:ext cx="497642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907704" y="1196752"/>
            <a:ext cx="1944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受容体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グリッドセンターなどを確認し、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7" name="直線矢印コネクタ 46"/>
          <p:cNvCxnSpPr>
            <a:stCxn id="46" idx="2"/>
          </p:cNvCxnSpPr>
          <p:nvPr/>
        </p:nvCxnSpPr>
        <p:spPr>
          <a:xfrm rot="5400000">
            <a:off x="2559273" y="3261165"/>
            <a:ext cx="569070" cy="720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57" idx="3"/>
          </p:cNvCxnSpPr>
          <p:nvPr/>
        </p:nvCxnSpPr>
        <p:spPr>
          <a:xfrm rot="5400000">
            <a:off x="3722098" y="3465424"/>
            <a:ext cx="1254225" cy="2744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右矢印 36"/>
          <p:cNvSpPr/>
          <p:nvPr/>
        </p:nvSpPr>
        <p:spPr>
          <a:xfrm>
            <a:off x="4680000" y="4797152"/>
            <a:ext cx="1656184" cy="504056"/>
          </a:xfrm>
          <a:prstGeom prst="rightArrow">
            <a:avLst>
              <a:gd name="adj1" fmla="val 34883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188640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ＭＳ Ｐ明朝" pitchFamily="18" charset="-128"/>
                <a:ea typeface="ＭＳ Ｐ明朝" pitchFamily="18" charset="-128"/>
              </a:rPr>
              <a:t>Algorithm</a:t>
            </a:r>
          </a:p>
          <a:p>
            <a:r>
              <a:rPr kumimoji="1" lang="en-US" altLang="ja-JP" sz="2800" b="1" dirty="0" smtClean="0">
                <a:latin typeface="ＭＳ Ｐ明朝" pitchFamily="18" charset="-128"/>
                <a:ea typeface="ＭＳ Ｐ明朝" pitchFamily="18" charset="-128"/>
              </a:rPr>
              <a:t>Flow chart</a:t>
            </a:r>
            <a:endParaRPr kumimoji="1" lang="en-US" altLang="ja-JP" sz="2800" b="1" dirty="0" smtClean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2627784" y="5093872"/>
            <a:ext cx="1512168" cy="43204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83568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339752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4716016" y="3861048"/>
            <a:ext cx="1512168" cy="432048"/>
          </a:xfrm>
          <a:prstGeom prst="ellipse">
            <a:avLst/>
          </a:prstGeom>
          <a:noFill/>
          <a:ln w="25400">
            <a:solidFill>
              <a:srgbClr val="098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6" name="U ターン矢印 55"/>
          <p:cNvSpPr/>
          <p:nvPr/>
        </p:nvSpPr>
        <p:spPr>
          <a:xfrm>
            <a:off x="5148064" y="4293096"/>
            <a:ext cx="648072" cy="648072"/>
          </a:xfrm>
          <a:prstGeom prst="uturnArrow">
            <a:avLst>
              <a:gd name="adj1" fmla="val 4685"/>
              <a:gd name="adj2" fmla="val 25000"/>
              <a:gd name="adj3" fmla="val 20315"/>
              <a:gd name="adj4" fmla="val 43750"/>
              <a:gd name="adj5" fmla="val 57821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grpSp>
        <p:nvGrpSpPr>
          <p:cNvPr id="4" name="グループ化 64"/>
          <p:cNvGrpSpPr/>
          <p:nvPr/>
        </p:nvGrpSpPr>
        <p:grpSpPr>
          <a:xfrm>
            <a:off x="3779912" y="260648"/>
            <a:ext cx="4824536" cy="3168352"/>
            <a:chOff x="3635896" y="260648"/>
            <a:chExt cx="4824536" cy="3168352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3923928" y="26064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ＭＳ Ｐ明朝" pitchFamily="18" charset="-128"/>
                  <a:ea typeface="ＭＳ Ｐ明朝" pitchFamily="18" charset="-128"/>
                </a:rPr>
                <a:t>Conf.txt</a:t>
              </a:r>
              <a:r>
                <a:rPr lang="ja-JP" altLang="en-US" sz="1400" dirty="0" smtClean="0">
                  <a:latin typeface="ＭＳ Ｐ明朝" pitchFamily="18" charset="-128"/>
                  <a:ea typeface="ＭＳ Ｐ明朝" pitchFamily="18" charset="-128"/>
                </a:rPr>
                <a:t>（例）　</a:t>
              </a:r>
              <a:endParaRPr kumimoji="1" lang="ja-JP" altLang="en-US" sz="1400" dirty="0"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5" name="グループ化 63"/>
            <p:cNvGrpSpPr/>
            <p:nvPr/>
          </p:nvGrpSpPr>
          <p:grpSpPr>
            <a:xfrm>
              <a:off x="3635896" y="332656"/>
              <a:ext cx="4824536" cy="3096344"/>
              <a:chOff x="3635896" y="332656"/>
              <a:chExt cx="4824536" cy="3096344"/>
            </a:xfrm>
          </p:grpSpPr>
          <p:sp>
            <p:nvSpPr>
              <p:cNvPr id="28" name="テキスト ボックス 27"/>
              <p:cNvSpPr txBox="1"/>
              <p:nvPr/>
            </p:nvSpPr>
            <p:spPr>
              <a:xfrm>
                <a:off x="4427984" y="620688"/>
                <a:ext cx="3456384" cy="246221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 = 1skj_lock.pdbqt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center_x = -6.7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center_y = 60.886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GridCenter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center_z = -9.54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size_x = 60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size_y = 60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GridBoxSize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size_z = 60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num_modes = 10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→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DockingRunNumber</a:t>
                </a:r>
                <a:endParaRPr kumimoji="1" lang="ja-JP" altLang="en-US" sz="1400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4" name="右中かっこ 33"/>
              <p:cNvSpPr/>
              <p:nvPr/>
            </p:nvSpPr>
            <p:spPr>
              <a:xfrm>
                <a:off x="5868144" y="1124744"/>
                <a:ext cx="288032" cy="648072"/>
              </a:xfrm>
              <a:prstGeom prst="rightBrace">
                <a:avLst>
                  <a:gd name="adj1" fmla="val 8333"/>
                  <a:gd name="adj2" fmla="val 4412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6" name="右中かっこ 35"/>
              <p:cNvSpPr/>
              <p:nvPr/>
            </p:nvSpPr>
            <p:spPr>
              <a:xfrm>
                <a:off x="5436096" y="1988840"/>
                <a:ext cx="288032" cy="576064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635896" y="332656"/>
                <a:ext cx="4824536" cy="309634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graphicFrame>
        <p:nvGraphicFramePr>
          <p:cNvPr id="63" name="表 62"/>
          <p:cNvGraphicFramePr>
            <a:graphicFrameLocks noGrp="1"/>
          </p:cNvGraphicFramePr>
          <p:nvPr/>
        </p:nvGraphicFramePr>
        <p:xfrm>
          <a:off x="4788024" y="5661248"/>
          <a:ext cx="3272473" cy="914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265680"/>
                <a:gridCol w="1006793"/>
              </a:tblGrid>
              <a:tr h="216024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ＭＳ Ｐ明朝" pitchFamily="18" charset="-128"/>
                          <a:ea typeface="ＭＳ Ｐ明朝" pitchFamily="18" charset="-128"/>
                        </a:rPr>
                        <a:t>Ligand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 type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Bash  file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19925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ZINC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から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down load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したもの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VS01.bash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独自の構造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VS02.bash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155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684000"/>
            <a:ext cx="6546018" cy="59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79512" y="18000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化合物データベース</a:t>
            </a:r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からのダウンロード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83568" y="4869160"/>
            <a:ext cx="1224136" cy="648072"/>
          </a:xfrm>
          <a:prstGeom prst="wedgeRoundRectCallout">
            <a:avLst>
              <a:gd name="adj1" fmla="val 33634"/>
              <a:gd name="adj2" fmla="val -10064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①分子量等指定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7092280" y="2708920"/>
            <a:ext cx="1656184" cy="1152128"/>
          </a:xfrm>
          <a:prstGeom prst="wedgeRoundRectCallout">
            <a:avLst>
              <a:gd name="adj1" fmla="val -45458"/>
              <a:gd name="adj2" fmla="val -11142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②ここをクリックして指定した化合物の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検索開始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9629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円/楕円 2"/>
          <p:cNvSpPr/>
          <p:nvPr/>
        </p:nvSpPr>
        <p:spPr>
          <a:xfrm>
            <a:off x="1907704" y="2996952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332656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Down load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の方法</a:t>
            </a:r>
            <a:endParaRPr kumimoji="1" lang="en-US" altLang="ja-JP" sz="28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Mol2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の形式でダウンロードする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。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2771800" y="2276872"/>
            <a:ext cx="1728192" cy="432048"/>
          </a:xfrm>
          <a:prstGeom prst="wedgeRoundRectCallout">
            <a:avLst>
              <a:gd name="adj1" fmla="val -74003"/>
              <a:gd name="adj2" fmla="val 139662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ここをクリック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8317529" cy="497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円/楕円 8"/>
          <p:cNvSpPr/>
          <p:nvPr/>
        </p:nvSpPr>
        <p:spPr>
          <a:xfrm>
            <a:off x="5508104" y="4437112"/>
            <a:ext cx="72008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5292080" y="3068960"/>
            <a:ext cx="1584176" cy="1008112"/>
          </a:xfrm>
          <a:prstGeom prst="wedgeRoundRectCallout">
            <a:avLst>
              <a:gd name="adj1" fmla="val -17827"/>
              <a:gd name="adj2" fmla="val 91790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クリックし、保存先を選んで保存する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40000"/>
            <a:ext cx="6525000" cy="52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68000"/>
            <a:ext cx="476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179512" y="0"/>
            <a:ext cx="70567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 smtClean="0">
                <a:latin typeface="ＭＳ Ｐ明朝" pitchFamily="18" charset="-128"/>
                <a:ea typeface="ＭＳ Ｐ明朝" pitchFamily="18" charset="-128"/>
              </a:rPr>
              <a:t>Ligand</a:t>
            </a:r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2800" dirty="0" smtClean="0">
                <a:latin typeface="ＭＳ Ｐ明朝" pitchFamily="18" charset="-128"/>
                <a:ea typeface="ＭＳ Ｐ明朝" pitchFamily="18" charset="-128"/>
              </a:rPr>
              <a:t>Docking</a:t>
            </a:r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に利用できる</a:t>
            </a:r>
            <a:r>
              <a:rPr lang="en-US" altLang="ja-JP" sz="2800" dirty="0" smtClean="0">
                <a:latin typeface="ＭＳ Ｐ明朝" pitchFamily="18" charset="-128"/>
                <a:ea typeface="ＭＳ Ｐ明朝" pitchFamily="18" charset="-128"/>
              </a:rPr>
              <a:t>file</a:t>
            </a:r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）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に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変換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する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このような　　　　　アイコンが出来たことを確認すると、次に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raccoon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を開く。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835696" y="1772816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吹き出し 8"/>
          <p:cNvSpPr/>
          <p:nvPr/>
        </p:nvSpPr>
        <p:spPr>
          <a:xfrm>
            <a:off x="323528" y="1916832"/>
            <a:ext cx="1296144" cy="288032"/>
          </a:xfrm>
          <a:prstGeom prst="wedgeRoundRectCallout">
            <a:avLst>
              <a:gd name="adj1" fmla="val 81876"/>
              <a:gd name="adj2" fmla="val -3340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①クリックする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780928"/>
            <a:ext cx="4573687" cy="28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角丸四角形吹き出し 9"/>
          <p:cNvSpPr/>
          <p:nvPr/>
        </p:nvSpPr>
        <p:spPr>
          <a:xfrm>
            <a:off x="251520" y="2852936"/>
            <a:ext cx="2016224" cy="1368152"/>
          </a:xfrm>
          <a:prstGeom prst="wedgeRoundRectCallout">
            <a:avLst>
              <a:gd name="adj1" fmla="val 104553"/>
              <a:gd name="adj2" fmla="val -1251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②先ほど保存した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mol2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ファイル</a:t>
            </a:r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sz="1400" dirty="0" smtClean="0">
              <a:solidFill>
                <a:schemeClr val="tx1"/>
              </a:solidFill>
            </a:endParaRPr>
          </a:p>
          <a:p>
            <a:pPr algn="ctr"/>
            <a:endParaRPr lang="en-US" altLang="ja-JP" sz="1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のところまで行き、開く。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56992"/>
            <a:ext cx="476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5500" y="2814638"/>
            <a:ext cx="4953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角丸四角形吹き出し 13"/>
          <p:cNvSpPr/>
          <p:nvPr/>
        </p:nvSpPr>
        <p:spPr>
          <a:xfrm>
            <a:off x="395536" y="4869160"/>
            <a:ext cx="1296144" cy="288032"/>
          </a:xfrm>
          <a:prstGeom prst="wedgeRoundRectCallout">
            <a:avLst>
              <a:gd name="adj1" fmla="val 215623"/>
              <a:gd name="adj2" fmla="val -45338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③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クリックする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954000"/>
            <a:ext cx="8424936" cy="585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角丸四角形吹き出し 15"/>
          <p:cNvSpPr/>
          <p:nvPr/>
        </p:nvSpPr>
        <p:spPr>
          <a:xfrm>
            <a:off x="6084168" y="2636912"/>
            <a:ext cx="2520280" cy="720080"/>
          </a:xfrm>
          <a:prstGeom prst="wedgeRoundRectCallout">
            <a:avLst>
              <a:gd name="adj1" fmla="val -84326"/>
              <a:gd name="adj2" fmla="val 26785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この一つ一つが</a:t>
            </a:r>
            <a:r>
              <a:rPr kumimoji="1"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Ligand</a:t>
            </a:r>
            <a:endParaRPr kumimoji="1" lang="en-US" altLang="ja-JP" sz="1400" dirty="0" smtClean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r>
              <a:rPr lang="ja-JP" altLang="en-US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に保</a:t>
            </a:r>
            <a:r>
              <a:rPr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存する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0" grpId="1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372200" y="3501008"/>
            <a:ext cx="1224136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372200" y="4077072"/>
            <a:ext cx="1216135" cy="35349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</a:p>
        </p:txBody>
      </p:sp>
      <p:grpSp>
        <p:nvGrpSpPr>
          <p:cNvPr id="2" name="グループ化 40"/>
          <p:cNvGrpSpPr/>
          <p:nvPr/>
        </p:nvGrpSpPr>
        <p:grpSpPr>
          <a:xfrm>
            <a:off x="467544" y="3365680"/>
            <a:ext cx="7127035" cy="2592288"/>
            <a:chOff x="1331640" y="2132856"/>
            <a:chExt cx="6717436" cy="2592288"/>
          </a:xfrm>
        </p:grpSpPr>
        <p:sp>
          <p:nvSpPr>
            <p:cNvPr id="7" name="正方形/長方形 6"/>
            <p:cNvSpPr/>
            <p:nvPr/>
          </p:nvSpPr>
          <p:spPr>
            <a:xfrm>
              <a:off x="1331640" y="2132856"/>
              <a:ext cx="3960440" cy="259228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VS</a:t>
              </a:r>
              <a:r>
                <a:rPr kumimoji="1" lang="ja-JP" altLang="en-US" b="1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０１</a:t>
              </a:r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en-US" altLang="ja-JP" b="1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endParaRPr kumimoji="1" lang="ja-JP" altLang="en-US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3" name="グループ化 39"/>
            <p:cNvGrpSpPr/>
            <p:nvPr/>
          </p:nvGrpSpPr>
          <p:grpSpPr>
            <a:xfrm>
              <a:off x="1475656" y="2348880"/>
              <a:ext cx="6573420" cy="2304256"/>
              <a:chOff x="1475656" y="2348880"/>
              <a:chExt cx="6573420" cy="2304256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6896948" y="3420312"/>
                <a:ext cx="1152128" cy="86409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Data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output</a:t>
                </a:r>
                <a:r>
                  <a:rPr lang="ja-JP" altLang="en-US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ZINCCode.pdbqt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ZINCCode.txt</a:t>
                </a:r>
                <a:endParaRPr kumimoji="1" lang="en-US" altLang="ja-JP" sz="1050" dirty="0" smtClean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/>
                <a:endParaRPr kumimoji="1" lang="ja-JP" altLang="en-US" sz="105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3131840" y="2348880"/>
                <a:ext cx="1224136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3779912" y="2996952"/>
                <a:ext cx="1152128" cy="43204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Conf.txt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475656" y="3717032"/>
                <a:ext cx="1512168" cy="93610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400" b="1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/>
                <a:r>
                  <a:rPr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ina_split</a:t>
                </a:r>
              </a:p>
              <a:p>
                <a:pPr algn="ctr"/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</a:t>
                </a:r>
                <a:r>
                  <a:rPr kumimoji="1" lang="en-US" altLang="ja-JP" sz="105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ina_license</a:t>
                </a: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1547664" y="2492896"/>
                <a:ext cx="1440160" cy="1080120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Ligands</a:t>
                </a:r>
                <a:endParaRPr kumimoji="1"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sp>
        <p:nvSpPr>
          <p:cNvPr id="43" name="テキスト ボックス 42"/>
          <p:cNvSpPr txBox="1"/>
          <p:nvPr/>
        </p:nvSpPr>
        <p:spPr>
          <a:xfrm>
            <a:off x="467544" y="1196752"/>
            <a:ext cx="14401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Ligands</a:t>
            </a:r>
          </a:p>
          <a:p>
            <a:pPr algn="ctr"/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又は他のデータベースから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R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accoon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5" name="直線矢印コネクタ 44"/>
          <p:cNvCxnSpPr>
            <a:stCxn id="43" idx="2"/>
          </p:cNvCxnSpPr>
          <p:nvPr/>
        </p:nvCxnSpPr>
        <p:spPr>
          <a:xfrm rot="16200000" flipH="1">
            <a:off x="1046815" y="3368886"/>
            <a:ext cx="497642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907704" y="1196752"/>
            <a:ext cx="1944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受容体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から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kumimoji="1" lang="ja-JP" altLang="en-US" sz="1400" dirty="0" smtClean="0">
                <a:latin typeface="ＭＳ Ｐ明朝" pitchFamily="18" charset="-128"/>
                <a:ea typeface="ＭＳ Ｐ明朝" pitchFamily="18" charset="-128"/>
              </a:rPr>
              <a:t>ダウンロード</a:t>
            </a:r>
            <a:endParaRPr kumimoji="1"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↓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で</a:t>
            </a:r>
            <a:endParaRPr lang="en-US" altLang="ja-JP" sz="1400" dirty="0" smtClean="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グリッドセンターなどを確認し、</a:t>
            </a:r>
            <a:r>
              <a:rPr lang="en-US" altLang="ja-JP" sz="1400" dirty="0" smtClean="0">
                <a:latin typeface="ＭＳ Ｐ明朝" pitchFamily="18" charset="-128"/>
                <a:ea typeface="ＭＳ Ｐ明朝" pitchFamily="18" charset="-128"/>
              </a:rPr>
              <a:t>pdbqt</a:t>
            </a:r>
            <a:r>
              <a:rPr lang="ja-JP" altLang="en-US" sz="1400" dirty="0" smtClean="0">
                <a:latin typeface="ＭＳ Ｐ明朝" pitchFamily="18" charset="-128"/>
                <a:ea typeface="ＭＳ Ｐ明朝" pitchFamily="18" charset="-128"/>
              </a:rPr>
              <a:t>に変換</a:t>
            </a:r>
            <a:endParaRPr kumimoji="1"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7" name="直線矢印コネクタ 46"/>
          <p:cNvCxnSpPr>
            <a:stCxn id="46" idx="2"/>
          </p:cNvCxnSpPr>
          <p:nvPr/>
        </p:nvCxnSpPr>
        <p:spPr>
          <a:xfrm rot="5400000">
            <a:off x="2559273" y="3261165"/>
            <a:ext cx="569070" cy="720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57" idx="3"/>
          </p:cNvCxnSpPr>
          <p:nvPr/>
        </p:nvCxnSpPr>
        <p:spPr>
          <a:xfrm rot="5400000">
            <a:off x="3722098" y="3465424"/>
            <a:ext cx="1254225" cy="2744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右矢印 36"/>
          <p:cNvSpPr/>
          <p:nvPr/>
        </p:nvSpPr>
        <p:spPr>
          <a:xfrm>
            <a:off x="4680000" y="4797152"/>
            <a:ext cx="1656184" cy="504056"/>
          </a:xfrm>
          <a:prstGeom prst="rightArrow">
            <a:avLst>
              <a:gd name="adj1" fmla="val 34883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18864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ＭＳ Ｐ明朝" pitchFamily="18" charset="-128"/>
                <a:ea typeface="ＭＳ Ｐ明朝" pitchFamily="18" charset="-128"/>
              </a:rPr>
              <a:t>Algorithm</a:t>
            </a:r>
          </a:p>
        </p:txBody>
      </p:sp>
      <p:sp>
        <p:nvSpPr>
          <p:cNvPr id="49" name="円/楕円 48"/>
          <p:cNvSpPr/>
          <p:nvPr/>
        </p:nvSpPr>
        <p:spPr>
          <a:xfrm>
            <a:off x="2627784" y="5093872"/>
            <a:ext cx="1512168" cy="43204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83568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339752" y="1196752"/>
            <a:ext cx="1008112" cy="2880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4716016" y="3861048"/>
            <a:ext cx="1512168" cy="432048"/>
          </a:xfrm>
          <a:prstGeom prst="ellipse">
            <a:avLst/>
          </a:prstGeom>
          <a:noFill/>
          <a:ln w="25400">
            <a:solidFill>
              <a:srgbClr val="098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6" name="U ターン矢印 55"/>
          <p:cNvSpPr/>
          <p:nvPr/>
        </p:nvSpPr>
        <p:spPr>
          <a:xfrm>
            <a:off x="5148064" y="4293096"/>
            <a:ext cx="648072" cy="648072"/>
          </a:xfrm>
          <a:prstGeom prst="uturnArrow">
            <a:avLst>
              <a:gd name="adj1" fmla="val 4685"/>
              <a:gd name="adj2" fmla="val 25000"/>
              <a:gd name="adj3" fmla="val 20315"/>
              <a:gd name="adj4" fmla="val 43750"/>
              <a:gd name="adj5" fmla="val 57821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grpSp>
        <p:nvGrpSpPr>
          <p:cNvPr id="4" name="グループ化 64"/>
          <p:cNvGrpSpPr/>
          <p:nvPr/>
        </p:nvGrpSpPr>
        <p:grpSpPr>
          <a:xfrm>
            <a:off x="3779912" y="260648"/>
            <a:ext cx="4824536" cy="3168352"/>
            <a:chOff x="3635896" y="260648"/>
            <a:chExt cx="4824536" cy="3168352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3923928" y="260648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ＭＳ Ｐ明朝" pitchFamily="18" charset="-128"/>
                  <a:ea typeface="ＭＳ Ｐ明朝" pitchFamily="18" charset="-128"/>
                </a:rPr>
                <a:t>Conf.txt</a:t>
              </a:r>
              <a:r>
                <a:rPr lang="ja-JP" altLang="en-US" sz="1400" dirty="0" smtClean="0">
                  <a:latin typeface="ＭＳ Ｐ明朝" pitchFamily="18" charset="-128"/>
                  <a:ea typeface="ＭＳ Ｐ明朝" pitchFamily="18" charset="-128"/>
                </a:rPr>
                <a:t>（例）　</a:t>
              </a:r>
              <a:endParaRPr kumimoji="1" lang="ja-JP" altLang="en-US" sz="1400" dirty="0"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5" name="グループ化 63"/>
            <p:cNvGrpSpPr/>
            <p:nvPr/>
          </p:nvGrpSpPr>
          <p:grpSpPr>
            <a:xfrm>
              <a:off x="3635896" y="332656"/>
              <a:ext cx="4824536" cy="3096344"/>
              <a:chOff x="3635896" y="332656"/>
              <a:chExt cx="4824536" cy="3096344"/>
            </a:xfrm>
          </p:grpSpPr>
          <p:sp>
            <p:nvSpPr>
              <p:cNvPr id="28" name="テキスト ボックス 27"/>
              <p:cNvSpPr txBox="1"/>
              <p:nvPr/>
            </p:nvSpPr>
            <p:spPr>
              <a:xfrm>
                <a:off x="4427984" y="620688"/>
                <a:ext cx="3456384" cy="246221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 = 1skj_lock.pdbqt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center_x = -6.7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center_y = 60.886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GridCenter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center_z = -9.54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size_x = 60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size_y = 60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　　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GridBoxSize</a:t>
                </a: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size_z = 60</a:t>
                </a:r>
              </a:p>
              <a:p>
                <a:endParaRPr lang="en-US" altLang="ja-JP" sz="1400" dirty="0" smtClean="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num_modes = 10</a:t>
                </a:r>
                <a:r>
                  <a:rPr lang="ja-JP" altLang="en-US" sz="1400" dirty="0" smtClean="0">
                    <a:latin typeface="ＭＳ Ｐ明朝" pitchFamily="18" charset="-128"/>
                    <a:ea typeface="ＭＳ Ｐ明朝" pitchFamily="18" charset="-128"/>
                  </a:rPr>
                  <a:t>　→　</a:t>
                </a:r>
                <a:r>
                  <a:rPr lang="en-US" altLang="ja-JP" sz="1400" dirty="0" smtClean="0">
                    <a:latin typeface="ＭＳ Ｐ明朝" pitchFamily="18" charset="-128"/>
                    <a:ea typeface="ＭＳ Ｐ明朝" pitchFamily="18" charset="-128"/>
                  </a:rPr>
                  <a:t>DockingRunNumber</a:t>
                </a:r>
                <a:endParaRPr kumimoji="1" lang="ja-JP" altLang="en-US" sz="1400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4" name="右中かっこ 33"/>
              <p:cNvSpPr/>
              <p:nvPr/>
            </p:nvSpPr>
            <p:spPr>
              <a:xfrm>
                <a:off x="5868144" y="1124744"/>
                <a:ext cx="288032" cy="648072"/>
              </a:xfrm>
              <a:prstGeom prst="rightBrace">
                <a:avLst>
                  <a:gd name="adj1" fmla="val 8333"/>
                  <a:gd name="adj2" fmla="val 4412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6" name="右中かっこ 35"/>
              <p:cNvSpPr/>
              <p:nvPr/>
            </p:nvSpPr>
            <p:spPr>
              <a:xfrm>
                <a:off x="5436096" y="1988840"/>
                <a:ext cx="288032" cy="576064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635896" y="332656"/>
                <a:ext cx="4824536" cy="309634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graphicFrame>
        <p:nvGraphicFramePr>
          <p:cNvPr id="63" name="表 62"/>
          <p:cNvGraphicFramePr>
            <a:graphicFrameLocks noGrp="1"/>
          </p:cNvGraphicFramePr>
          <p:nvPr/>
        </p:nvGraphicFramePr>
        <p:xfrm>
          <a:off x="4788024" y="5661248"/>
          <a:ext cx="3272473" cy="914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265680"/>
                <a:gridCol w="1006793"/>
              </a:tblGrid>
              <a:tr h="216024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ＭＳ Ｐ明朝" pitchFamily="18" charset="-128"/>
                          <a:ea typeface="ＭＳ Ｐ明朝" pitchFamily="18" charset="-128"/>
                        </a:rPr>
                        <a:t>Ligand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 type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Bash  file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19925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ZINC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から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down load</a:t>
                      </a:r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したもの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VS01.bash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独自の構造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VS02.bash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155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85662"/>
            <a:ext cx="7233320" cy="579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3528" y="260648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Protein</a:t>
            </a:r>
            <a:r>
              <a:rPr lang="ja-JP" altLang="en-US" sz="2800" dirty="0" smtClean="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lang="en-US" altLang="ja-JP" sz="2800" dirty="0" smtClean="0">
                <a:latin typeface="ＭＳ Ｐ明朝" pitchFamily="18" charset="-128"/>
                <a:ea typeface="ＭＳ Ｐ明朝" pitchFamily="18" charset="-128"/>
              </a:rPr>
              <a:t>Data Base(</a:t>
            </a:r>
            <a:r>
              <a:rPr kumimoji="1" lang="en-US" altLang="ja-JP" sz="2800" dirty="0" smtClean="0">
                <a:latin typeface="ＭＳ Ｐ明朝" pitchFamily="18" charset="-128"/>
                <a:ea typeface="ＭＳ Ｐ明朝" pitchFamily="18" charset="-128"/>
              </a:rPr>
              <a:t>PDB)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から</a:t>
            </a:r>
            <a:r>
              <a:rPr kumimoji="1" lang="ja-JP" altLang="en-US" sz="2800" dirty="0" smtClean="0">
                <a:latin typeface="ＭＳ Ｐ明朝" pitchFamily="18" charset="-128"/>
                <a:ea typeface="ＭＳ Ｐ明朝" pitchFamily="18" charset="-128"/>
              </a:rPr>
              <a:t>酵素をダウンロードする。</a:t>
            </a:r>
            <a:endParaRPr kumimoji="1" lang="ja-JP" altLang="en-US" sz="28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3275856" y="1268760"/>
            <a:ext cx="1944216" cy="504056"/>
          </a:xfrm>
          <a:prstGeom prst="wedgeRoundRectCallout">
            <a:avLst>
              <a:gd name="adj1" fmla="val 119772"/>
              <a:gd name="adj2" fmla="val 13619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ここに</a:t>
            </a:r>
            <a:r>
              <a:rPr kumimoji="1" lang="en-US" altLang="ja-JP" sz="1400" dirty="0" err="1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PDBcode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や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keyword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を入力する。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27" y="404664"/>
            <a:ext cx="7593009" cy="608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角丸四角形吹き出し 2"/>
          <p:cNvSpPr/>
          <p:nvPr/>
        </p:nvSpPr>
        <p:spPr>
          <a:xfrm>
            <a:off x="5868144" y="188640"/>
            <a:ext cx="1944216" cy="504056"/>
          </a:xfrm>
          <a:prstGeom prst="wedgeRoundRectCallout">
            <a:avLst>
              <a:gd name="adj1" fmla="val 25219"/>
              <a:gd name="adj2" fmla="val 436655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 file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の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text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版を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down load</a:t>
            </a:r>
            <a:endParaRPr kumimoji="1"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967</Words>
  <Application>Microsoft Office PowerPoint</Application>
  <PresentationFormat>画面に合わせる (4:3)</PresentationFormat>
  <Paragraphs>283</Paragraphs>
  <Slides>24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中田信一</dc:creator>
  <cp:lastModifiedBy>中田信一</cp:lastModifiedBy>
  <cp:revision>65</cp:revision>
  <dcterms:created xsi:type="dcterms:W3CDTF">2010-12-08T03:44:14Z</dcterms:created>
  <dcterms:modified xsi:type="dcterms:W3CDTF">2010-12-24T04:34:29Z</dcterms:modified>
</cp:coreProperties>
</file>